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8" r:id="rId4"/>
    <p:sldId id="261" r:id="rId5"/>
    <p:sldId id="265" r:id="rId6"/>
    <p:sldId id="260" r:id="rId7"/>
    <p:sldId id="262" r:id="rId8"/>
    <p:sldId id="263" r:id="rId9"/>
    <p:sldId id="264" r:id="rId10"/>
    <p:sldId id="266" r:id="rId11"/>
    <p:sldId id="257" r:id="rId12"/>
    <p:sldId id="267" r:id="rId13"/>
    <p:sldId id="272" r:id="rId14"/>
    <p:sldId id="269" r:id="rId15"/>
    <p:sldId id="270" r:id="rId16"/>
    <p:sldId id="271" r:id="rId17"/>
    <p:sldId id="273" r:id="rId18"/>
    <p:sldId id="275" r:id="rId19"/>
    <p:sldId id="274" r:id="rId20"/>
    <p:sldId id="276"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266"/>
    <a:srgbClr val="120D13"/>
    <a:srgbClr val="B94F18"/>
    <a:srgbClr val="4F2D2B"/>
    <a:srgbClr val="110C13"/>
    <a:srgbClr val="1E3840"/>
    <a:srgbClr val="2A2C30"/>
    <a:srgbClr val="313335"/>
    <a:srgbClr val="28282A"/>
    <a:srgbClr val="2825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20"/>
    <p:restoredTop sz="94694"/>
  </p:normalViewPr>
  <p:slideViewPr>
    <p:cSldViewPr snapToGrid="0" showGuides="1">
      <p:cViewPr>
        <p:scale>
          <a:sx n="95" d="100"/>
          <a:sy n="95" d="100"/>
        </p:scale>
        <p:origin x="784" y="648"/>
      </p:cViewPr>
      <p:guideLst>
        <p:guide orient="horz" pos="2160"/>
        <p:guide pos="37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2141FC7A-E299-614D-AD1D-CC964EFC3A4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F2AA4C9-BDFB-594F-9D4B-640ACBF332BC}"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141FC7A-E299-614D-AD1D-CC964EFC3A4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F2AA4C9-BDFB-594F-9D4B-640ACBF332BC}"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141FC7A-E299-614D-AD1D-CC964EFC3A4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F2AA4C9-BDFB-594F-9D4B-640ACBF332BC}"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141FC7A-E299-614D-AD1D-CC964EFC3A4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F2AA4C9-BDFB-594F-9D4B-640ACBF332BC}"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2141FC7A-E299-614D-AD1D-CC964EFC3A4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F2AA4C9-BDFB-594F-9D4B-640ACBF332BC}"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2141FC7A-E299-614D-AD1D-CC964EFC3A4B}"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F2AA4C9-BDFB-594F-9D4B-640ACBF332BC}"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2141FC7A-E299-614D-AD1D-CC964EFC3A4B}"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1F2AA4C9-BDFB-594F-9D4B-640ACBF332BC}"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2141FC7A-E299-614D-AD1D-CC964EFC3A4B}"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1F2AA4C9-BDFB-594F-9D4B-640ACBF332BC}"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141FC7A-E299-614D-AD1D-CC964EFC3A4B}"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1F2AA4C9-BDFB-594F-9D4B-640ACBF332BC}"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141FC7A-E299-614D-AD1D-CC964EFC3A4B}"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F2AA4C9-BDFB-594F-9D4B-640ACBF332BC}"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141FC7A-E299-614D-AD1D-CC964EFC3A4B}"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F2AA4C9-BDFB-594F-9D4B-640ACBF332BC}"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41FC7A-E299-614D-AD1D-CC964EFC3A4B}"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2AA4C9-BDFB-594F-9D4B-640ACBF332BC}"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jpe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image15.wdp"/><Relationship Id="rId3" Type="http://schemas.openxmlformats.org/officeDocument/2006/relationships/image" Target="../media/image3.png"/><Relationship Id="rId2" Type="http://schemas.microsoft.com/office/2007/relationships/hdphoto" Target="../media/image14.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kumimoji="1" lang="zh-CN" altLang="en-US"/>
          </a:p>
        </p:txBody>
      </p:sp>
      <p:sp>
        <p:nvSpPr>
          <p:cNvPr id="3" name="副标题 2"/>
          <p:cNvSpPr>
            <a:spLocks noGrp="1"/>
          </p:cNvSpPr>
          <p:nvPr>
            <p:ph type="subTitle" idx="1"/>
          </p:nvPr>
        </p:nvSpPr>
        <p:spPr/>
        <p:txBody>
          <a:bodyPr/>
          <a:lstStyle/>
          <a:p>
            <a:endParaRPr kumimoji="1" lang="zh-CN" altLang="en-US"/>
          </a:p>
        </p:txBody>
      </p:sp>
      <p:sp>
        <p:nvSpPr>
          <p:cNvPr id="6" name="矩形 5"/>
          <p:cNvSpPr/>
          <p:nvPr/>
        </p:nvSpPr>
        <p:spPr>
          <a:xfrm>
            <a:off x="-33045" y="306"/>
            <a:ext cx="12333902" cy="7002517"/>
          </a:xfrm>
          <a:prstGeom prst="rect">
            <a:avLst/>
          </a:prstGeom>
          <a:solidFill>
            <a:srgbClr val="120D13"/>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kumimoji="1" lang="zh-CN" altLang="en-US" dirty="0">
              <a:ln w="0"/>
              <a:gradFill>
                <a:gsLst>
                  <a:gs pos="21000">
                    <a:srgbClr val="53575C"/>
                  </a:gs>
                  <a:gs pos="88000">
                    <a:srgbClr val="C5C7CA"/>
                  </a:gs>
                </a:gsLst>
                <a:lin ang="5400000"/>
              </a:gradFill>
            </a:endParaRPr>
          </a:p>
        </p:txBody>
      </p:sp>
      <p:pic>
        <p:nvPicPr>
          <p:cNvPr id="1026" name="Picture 2" descr="滚动 Pin 图图片 0"/>
          <p:cNvPicPr>
            <a:picLocks noChangeAspect="1" noChangeArrowheads="1"/>
          </p:cNvPicPr>
          <p:nvPr/>
        </p:nvPicPr>
        <p:blipFill>
          <a:blip r:embed="rId1">
            <a:alphaModFix amt="85000"/>
            <a:extLst>
              <a:ext uri="{BEBA8EAE-BF5A-486C-A8C5-ECC9F3942E4B}">
                <a14:imgProps xmlns:a14="http://schemas.microsoft.com/office/drawing/2010/main">
                  <a14:imgLayer r:embed="rId2">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3760470" y="959485"/>
            <a:ext cx="4747260" cy="474726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3324225" y="5325110"/>
            <a:ext cx="5583555" cy="829945"/>
          </a:xfrm>
          <a:prstGeom prst="rect">
            <a:avLst/>
          </a:prstGeom>
          <a: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artisticMosiaicBubbles/>
                      </a14:imgEffect>
                      <a14:imgEffect>
                        <a14:colorTemperature colorTemp="8800"/>
                      </a14:imgEffect>
                      <a14:imgEffect>
                        <a14:saturation sat="200000"/>
                      </a14:imgEffect>
                    </a14:imgLayer>
                  </a14:imgProps>
                </a:ext>
              </a:extLst>
            </a:blip>
            <a:tile tx="0" ty="0" sx="100000" sy="100000" flip="none" algn="tl"/>
          </a:blipFill>
          <a:effectLst>
            <a:softEdge rad="114300"/>
          </a:effectLst>
        </p:spPr>
        <p:txBody>
          <a:bodyPr wrap="square" rtlCol="0">
            <a:spAutoFit/>
          </a:bodyPr>
          <a:lstStyle/>
          <a:p>
            <a:pPr>
              <a:lnSpc>
                <a:spcPct val="120000"/>
              </a:lnSpc>
              <a:spcBef>
                <a:spcPts val="2400"/>
              </a:spcBef>
              <a:spcAft>
                <a:spcPts val="2400"/>
              </a:spcAft>
            </a:pPr>
            <a:r>
              <a:rPr lang="en-US" altLang="zh-CN" sz="4000" b="1" dirty="0">
                <a:ln w="0"/>
                <a:solidFill>
                  <a:srgbClr val="110C13"/>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 </a:t>
            </a:r>
            <a:r>
              <a:rPr lang="zh-CN" altLang="zh-CN" sz="4000" b="1" dirty="0">
                <a:ln w="0"/>
                <a:solidFill>
                  <a:srgbClr val="110C13"/>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rPr>
              <a:t>圣诞活动线下合作方案</a:t>
            </a:r>
            <a:endParaRPr lang="zh-CN" altLang="zh-CN" sz="4000" b="1" dirty="0">
              <a:ln w="0"/>
              <a:solidFill>
                <a:srgbClr val="110C13"/>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4734560" y="200660"/>
            <a:ext cx="2995295" cy="758825"/>
          </a:xfrm>
          <a:prstGeom prst="rect">
            <a:avLst/>
          </a:prstGeom>
          <a:noFill/>
        </p:spPr>
        <p:txBody>
          <a:bodyPr wrap="square" rtlCol="0">
            <a:noAutofit/>
          </a:bodyPr>
          <a:lstStyle/>
          <a:p>
            <a:pPr>
              <a:lnSpc>
                <a:spcPct val="120000"/>
              </a:lnSpc>
              <a:spcBef>
                <a:spcPts val="600"/>
              </a:spcBef>
              <a:spcAft>
                <a:spcPts val="600"/>
              </a:spcAft>
            </a:pPr>
            <a:r>
              <a:rPr lang="en-US" altLang="zh-CN" sz="2800" b="1" dirty="0">
                <a:ln w="0"/>
                <a:solidFill>
                  <a:srgbClr val="D8B266"/>
                </a:solidFill>
                <a:effectLst>
                  <a:outerShdw blurRad="38100" dist="19050" dir="2700000" algn="tl" rotWithShape="0">
                    <a:schemeClr val="dk1">
                      <a:alpha val="40000"/>
                    </a:schemeClr>
                  </a:outerShdw>
                </a:effectLst>
                <a:latin typeface="Zapfino" panose="03030300040707070C03" pitchFamily="66" charset="0"/>
                <a:ea typeface="H-BuMing-B" panose="02020800000000000000" pitchFamily="18" charset="-128"/>
                <a:cs typeface="Times New Roman" panose="02020603050405020304" pitchFamily="18" charset="0"/>
              </a:rPr>
              <a:t>Christmas Collabs</a:t>
            </a:r>
            <a:endParaRPr lang="en-US" altLang="zh-CN" sz="2800" b="1" dirty="0">
              <a:ln w="0"/>
              <a:solidFill>
                <a:srgbClr val="D8B266"/>
              </a:solidFill>
              <a:effectLst>
                <a:outerShdw blurRad="38100" dist="19050" dir="2700000" algn="tl" rotWithShape="0">
                  <a:schemeClr val="dk1">
                    <a:alpha val="40000"/>
                  </a:schemeClr>
                </a:outerShdw>
              </a:effectLst>
              <a:latin typeface="Zapfino" panose="03030300040707070C03" pitchFamily="66" charset="0"/>
              <a:ea typeface="H-BuMing-B" panose="02020800000000000000" pitchFamily="18" charset="-128"/>
              <a:cs typeface="Times New Roman" panose="02020603050405020304" pitchFamily="18" charset="0"/>
            </a:endParaRPr>
          </a:p>
        </p:txBody>
      </p:sp>
      <p:sp>
        <p:nvSpPr>
          <p:cNvPr id="9" name="文本框 8"/>
          <p:cNvSpPr txBox="1"/>
          <p:nvPr/>
        </p:nvSpPr>
        <p:spPr>
          <a:xfrm>
            <a:off x="5042813" y="6137121"/>
            <a:ext cx="2416532" cy="349250"/>
          </a:xfrm>
          <a:prstGeom prst="rect">
            <a:avLst/>
          </a:prstGeom>
          <a:noFill/>
        </p:spPr>
        <p:txBody>
          <a:bodyPr wrap="square" rtlCol="0">
            <a:spAutoFit/>
          </a:bodyPr>
          <a:lstStyle/>
          <a:p>
            <a:pPr algn="ctr">
              <a:lnSpc>
                <a:spcPct val="120000"/>
              </a:lnSpc>
              <a:spcBef>
                <a:spcPts val="600"/>
              </a:spcBef>
              <a:spcAft>
                <a:spcPts val="600"/>
              </a:spcAft>
            </a:pPr>
            <a:r>
              <a:rPr lang="zh-CN" altLang="zh-CN" sz="1400" b="1" dirty="0">
                <a:solidFill>
                  <a:srgbClr val="B94F18"/>
                </a:solidFill>
                <a:effectLst/>
                <a:latin typeface="Source Han Sans CN Normal" panose="020B0500000000000000" pitchFamily="34" charset="-128"/>
                <a:ea typeface="Source Han Sans CN Normal" panose="020B0500000000000000" pitchFamily="34" charset="-128"/>
                <a:cs typeface="Arial" panose="020B0604020202020204" pitchFamily="34" charset="0"/>
              </a:rPr>
              <a:t>【线下商铺</a:t>
            </a:r>
            <a:r>
              <a:rPr lang="en-US" altLang="zh-CN" sz="1400" b="1" dirty="0">
                <a:solidFill>
                  <a:srgbClr val="B94F18"/>
                </a:solidFill>
                <a:effectLst/>
                <a:latin typeface="Source Han Sans CN Normal" panose="020B0500000000000000" pitchFamily="34" charset="-128"/>
                <a:ea typeface="Source Han Sans CN Normal" panose="020B0500000000000000" pitchFamily="34" charset="-128"/>
                <a:cs typeface="Times New Roman" panose="02020603050405020304" pitchFamily="18" charset="0"/>
              </a:rPr>
              <a:t>&amp;</a:t>
            </a:r>
            <a:r>
              <a:rPr lang="zh-CN" altLang="zh-CN" sz="1400" b="1" dirty="0">
                <a:solidFill>
                  <a:srgbClr val="B94F18"/>
                </a:solidFill>
                <a:effectLst/>
                <a:latin typeface="Source Han Sans CN Normal" panose="020B0500000000000000" pitchFamily="34" charset="-128"/>
                <a:ea typeface="Source Han Sans CN Normal" panose="020B0500000000000000" pitchFamily="34" charset="-128"/>
                <a:cs typeface="Arial" panose="020B0604020202020204" pitchFamily="34" charset="0"/>
              </a:rPr>
              <a:t>萨福圣诞联动】</a:t>
            </a:r>
            <a:endParaRPr lang="zh-CN" altLang="zh-CN" sz="1400" b="1" dirty="0">
              <a:solidFill>
                <a:srgbClr val="B94F18"/>
              </a:solidFill>
              <a:effectLst/>
              <a:latin typeface="Source Han Sans CN Normal" panose="020B0500000000000000" pitchFamily="34" charset="-128"/>
              <a:ea typeface="Source Han Sans CN Normal" panose="020B0500000000000000" pitchFamily="34" charset="-128"/>
              <a:cs typeface="Times New Roman" panose="02020603050405020304" pitchFamily="18" charset="0"/>
            </a:endParaRPr>
          </a:p>
        </p:txBody>
      </p:sp>
      <p:sp>
        <p:nvSpPr>
          <p:cNvPr id="10" name="文本框 9"/>
          <p:cNvSpPr txBox="1"/>
          <p:nvPr/>
        </p:nvSpPr>
        <p:spPr>
          <a:xfrm>
            <a:off x="2373462" y="6451944"/>
            <a:ext cx="7543333" cy="312420"/>
          </a:xfrm>
          <a:prstGeom prst="rect">
            <a:avLst/>
          </a:prstGeom>
          <a:noFill/>
        </p:spPr>
        <p:txBody>
          <a:bodyPr wrap="square" rtlCol="0">
            <a:spAutoFit/>
          </a:bodyPr>
          <a:lstStyle/>
          <a:p>
            <a:pPr algn="ctr">
              <a:lnSpc>
                <a:spcPct val="120000"/>
              </a:lnSpc>
              <a:spcBef>
                <a:spcPts val="600"/>
              </a:spcBef>
              <a:spcAft>
                <a:spcPts val="600"/>
              </a:spcAft>
            </a:pPr>
            <a:r>
              <a:rPr lang="zh-CN" altLang="zh-CN" sz="1200" b="1" dirty="0">
                <a:solidFill>
                  <a:srgbClr val="B94F18"/>
                </a:solidFill>
                <a:effectLst/>
                <a:latin typeface="Source Han Sans CN Normal" panose="020B0500000000000000" pitchFamily="34" charset="-128"/>
                <a:ea typeface="Source Han Sans CN Normal" panose="020B0500000000000000" pitchFamily="34" charset="-128"/>
                <a:cs typeface="Arial" panose="020B0604020202020204" pitchFamily="34" charset="0"/>
              </a:rPr>
              <a:t>所涉品牌：萨福</a:t>
            </a:r>
            <a:r>
              <a:rPr lang="en-US" altLang="zh-CN" sz="1200" b="1" dirty="0" err="1">
                <a:solidFill>
                  <a:srgbClr val="B94F18"/>
                </a:solidFill>
                <a:effectLst/>
                <a:latin typeface="Source Han Sans CN Normal" panose="020B0500000000000000" pitchFamily="34" charset="-128"/>
                <a:ea typeface="Source Han Sans CN Normal" panose="020B0500000000000000" pitchFamily="34" charset="-128"/>
                <a:cs typeface="Times New Roman" panose="02020603050405020304" pitchFamily="18" charset="0"/>
              </a:rPr>
              <a:t>sappho</a:t>
            </a:r>
            <a:r>
              <a:rPr lang="en-US" altLang="zh-CN" sz="1200" b="1" dirty="0">
                <a:solidFill>
                  <a:srgbClr val="B94F18"/>
                </a:solidFill>
                <a:effectLst/>
                <a:latin typeface="Source Han Sans CN Normal" panose="020B0500000000000000" pitchFamily="34" charset="-128"/>
                <a:ea typeface="Source Han Sans CN Normal" panose="020B0500000000000000" pitchFamily="34" charset="-128"/>
                <a:cs typeface="Times New Roman" panose="02020603050405020304" pitchFamily="18" charset="0"/>
              </a:rPr>
              <a:t> X </a:t>
            </a:r>
            <a:r>
              <a:rPr lang="zh-CN" altLang="zh-CN" sz="1200" b="1" dirty="0">
                <a:solidFill>
                  <a:srgbClr val="B94F18"/>
                </a:solidFill>
                <a:effectLst/>
                <a:latin typeface="Source Han Sans CN Normal" panose="020B0500000000000000" pitchFamily="34" charset="-128"/>
                <a:ea typeface="Source Han Sans CN Normal" panose="020B0500000000000000" pitchFamily="34" charset="-128"/>
                <a:cs typeface="Arial" panose="020B0604020202020204" pitchFamily="34" charset="0"/>
              </a:rPr>
              <a:t>“”（具体酒吧合作方案会根据实际情况单独草拟，以下用</a:t>
            </a:r>
            <a:r>
              <a:rPr lang="en-US" altLang="zh-CN" sz="1200" b="1" dirty="0" err="1">
                <a:solidFill>
                  <a:srgbClr val="B94F18"/>
                </a:solidFill>
                <a:effectLst/>
                <a:latin typeface="Source Han Sans CN Normal" panose="020B0500000000000000" pitchFamily="34" charset="-128"/>
                <a:ea typeface="Source Han Sans CN Normal" panose="020B0500000000000000" pitchFamily="34" charset="-128"/>
                <a:cs typeface="Times New Roman" panose="02020603050405020304" pitchFamily="18" charset="0"/>
              </a:rPr>
              <a:t>tako</a:t>
            </a:r>
            <a:r>
              <a:rPr lang="zh-CN" altLang="zh-CN" sz="1200" b="1" dirty="0">
                <a:solidFill>
                  <a:srgbClr val="B94F18"/>
                </a:solidFill>
                <a:effectLst/>
                <a:latin typeface="Source Han Sans CN Normal" panose="020B0500000000000000" pitchFamily="34" charset="-128"/>
                <a:ea typeface="Source Han Sans CN Normal" panose="020B0500000000000000" pitchFamily="34" charset="-128"/>
                <a:cs typeface="Arial" panose="020B0604020202020204" pitchFamily="34" charset="0"/>
              </a:rPr>
              <a:t>作为案例示意）</a:t>
            </a:r>
            <a:endParaRPr lang="zh-CN" altLang="zh-CN" sz="1200" b="1" dirty="0">
              <a:solidFill>
                <a:srgbClr val="B94F18"/>
              </a:solidFill>
              <a:effectLst/>
              <a:latin typeface="Source Han Sans CN Normal" panose="020B0500000000000000" pitchFamily="34" charset="-128"/>
              <a:ea typeface="Source Han Sans CN Normal" panose="020B0500000000000000" pitchFamily="34" charset="-128"/>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045" y="-13664"/>
            <a:ext cx="12333902" cy="7002517"/>
          </a:xfrm>
          <a:prstGeom prst="rect">
            <a:avLst/>
          </a:prstGeom>
          <a:solidFill>
            <a:srgbClr val="120D13"/>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kumimoji="1" lang="zh-CN" altLang="en-US" dirty="0">
              <a:ln w="0"/>
              <a:gradFill>
                <a:gsLst>
                  <a:gs pos="21000">
                    <a:srgbClr val="53575C"/>
                  </a:gs>
                  <a:gs pos="88000">
                    <a:srgbClr val="C5C7CA"/>
                  </a:gs>
                </a:gsLst>
                <a:lin ang="5400000"/>
              </a:gradFill>
            </a:endParaRPr>
          </a:p>
        </p:txBody>
      </p:sp>
      <p:graphicFrame>
        <p:nvGraphicFramePr>
          <p:cNvPr id="5" name="表格 4"/>
          <p:cNvGraphicFramePr>
            <a:graphicFrameLocks noGrp="1"/>
          </p:cNvGraphicFramePr>
          <p:nvPr/>
        </p:nvGraphicFramePr>
        <p:xfrm>
          <a:off x="336176" y="315538"/>
          <a:ext cx="5598458" cy="6226919"/>
        </p:xfrm>
        <a:graphic>
          <a:graphicData uri="http://schemas.openxmlformats.org/drawingml/2006/table">
            <a:tbl>
              <a:tblPr firstRow="1" bandRow="1">
                <a:tableStyleId>{D7AC3CCA-C797-4891-BE02-D94E43425B78}</a:tableStyleId>
              </a:tblPr>
              <a:tblGrid>
                <a:gridCol w="1125068"/>
                <a:gridCol w="3402106"/>
                <a:gridCol w="1071284"/>
              </a:tblGrid>
              <a:tr h="1194218">
                <a:tc>
                  <a:txBody>
                    <a:bodyPr/>
                    <a:lstStyle/>
                    <a:p>
                      <a:pPr algn="ctr"/>
                      <a:r>
                        <a:rPr lang="en-US" altLang="zh-CN" sz="1800" b="0" i="0" kern="1200" dirty="0">
                          <a:solidFill>
                            <a:srgbClr val="120D13"/>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PART</a:t>
                      </a:r>
                      <a:r>
                        <a:rPr lang="zh-CN" altLang="zh-CN" dirty="0">
                          <a:solidFill>
                            <a:srgbClr val="120D13"/>
                          </a:solidFill>
                          <a:effectLst/>
                        </a:rPr>
                        <a:t> </a:t>
                      </a:r>
                      <a:endParaRPr lang="zh-CN" altLang="en-US" dirty="0">
                        <a:solidFill>
                          <a:srgbClr val="120D13"/>
                        </a:solidFill>
                      </a:endParaRPr>
                    </a:p>
                  </a:txBody>
                  <a:tcPr anchor="ctr">
                    <a:solidFill>
                      <a:schemeClr val="accent4">
                        <a:lumMod val="20000"/>
                        <a:lumOff val="80000"/>
                      </a:schemeClr>
                    </a:solidFill>
                  </a:tcPr>
                </a:tc>
                <a:tc>
                  <a:txBody>
                    <a:bodyPr/>
                    <a:lstStyle/>
                    <a:p>
                      <a:pPr algn="ctr">
                        <a:lnSpc>
                          <a:spcPct val="120000"/>
                        </a:lnSpc>
                        <a:spcBef>
                          <a:spcPts val="600"/>
                        </a:spcBef>
                        <a:spcAft>
                          <a:spcPts val="600"/>
                        </a:spcAft>
                      </a:pPr>
                      <a:r>
                        <a:rPr lang="en-US" sz="1800" b="0" i="0" dirty="0">
                          <a:effectLst/>
                          <a:latin typeface="Helvetica Neue Medium" panose="02000503000000020004" pitchFamily="2" charset="0"/>
                          <a:ea typeface="Helvetica Neue Medium" panose="02000503000000020004" pitchFamily="2" charset="0"/>
                          <a:cs typeface="Helvetica Neue Medium" panose="02000503000000020004" pitchFamily="2" charset="0"/>
                        </a:rPr>
                        <a:t>CONTENT</a:t>
                      </a:r>
                      <a:endParaRPr lang="zh-CN" sz="1800" b="0" i="0" dirty="0">
                        <a:effectLst/>
                        <a:latin typeface="Helvetica Neue Medium" panose="02000503000000020004" pitchFamily="2" charset="0"/>
                        <a:ea typeface="宋体" panose="02010600030101010101" pitchFamily="2" charset="-122"/>
                        <a:cs typeface="Helvetica Neue Medium" panose="02000503000000020004" pitchFamily="2" charset="0"/>
                      </a:endParaRPr>
                    </a:p>
                  </a:txBody>
                  <a:tcPr marL="76200" marR="76200" marT="38100" marB="19050" anchor="ctr">
                    <a:solidFill>
                      <a:schemeClr val="accent4">
                        <a:lumMod val="20000"/>
                        <a:lumOff val="80000"/>
                      </a:schemeClr>
                    </a:solidFill>
                  </a:tcPr>
                </a:tc>
                <a:tc>
                  <a:txBody>
                    <a:bodyPr/>
                    <a:lstStyle/>
                    <a:p>
                      <a:pPr algn="ctr"/>
                      <a:r>
                        <a:rPr lang="en-US" altLang="zh-CN" b="0" i="0" dirty="0">
                          <a:latin typeface="Helvetica Neue Medium" panose="02000503000000020004" pitchFamily="2" charset="0"/>
                          <a:ea typeface="Helvetica Neue Medium" panose="02000503000000020004" pitchFamily="2" charset="0"/>
                          <a:cs typeface="Helvetica Neue Medium" panose="02000503000000020004" pitchFamily="2" charset="0"/>
                        </a:rPr>
                        <a:t>TIME</a:t>
                      </a:r>
                      <a:br>
                        <a:rPr lang="en-US" altLang="zh-CN" b="0" i="0" dirty="0">
                          <a:latin typeface="Helvetica Neue Medium" panose="02000503000000020004" pitchFamily="2" charset="0"/>
                          <a:ea typeface="Helvetica Neue Medium" panose="02000503000000020004" pitchFamily="2" charset="0"/>
                          <a:cs typeface="Helvetica Neue Medium" panose="02000503000000020004" pitchFamily="2" charset="0"/>
                        </a:rPr>
                      </a:br>
                      <a:r>
                        <a:rPr lang="en-US" altLang="zh-CN" b="0" i="0" dirty="0">
                          <a:latin typeface="Helvetica Neue Medium" panose="02000503000000020004" pitchFamily="2" charset="0"/>
                          <a:ea typeface="Helvetica Neue Medium" panose="02000503000000020004" pitchFamily="2" charset="0"/>
                          <a:cs typeface="Helvetica Neue Medium" panose="02000503000000020004" pitchFamily="2" charset="0"/>
                        </a:rPr>
                        <a:t>LINE</a:t>
                      </a:r>
                      <a:endParaRPr lang="zh-CN" altLang="en-US" b="0" i="0" dirty="0">
                        <a:latin typeface="Helvetica Neue Medium" panose="02000503000000020004" pitchFamily="2" charset="0"/>
                        <a:cs typeface="Helvetica Neue Medium" panose="02000503000000020004" pitchFamily="2" charset="0"/>
                      </a:endParaRPr>
                    </a:p>
                  </a:txBody>
                  <a:tcPr anchor="ctr">
                    <a:solidFill>
                      <a:schemeClr val="accent4">
                        <a:lumMod val="20000"/>
                        <a:lumOff val="80000"/>
                      </a:schemeClr>
                    </a:solidFill>
                  </a:tcPr>
                </a:tc>
              </a:tr>
              <a:tr h="1188005">
                <a:tc>
                  <a:txBody>
                    <a:bodyPr/>
                    <a:lstStyle/>
                    <a:p>
                      <a:pPr algn="ctr"/>
                      <a:r>
                        <a:rPr lang="zh-CN" altLang="zh-CN" sz="1800" b="1" kern="1200" dirty="0">
                          <a:solidFill>
                            <a:schemeClr val="dk1"/>
                          </a:solidFill>
                          <a:effectLst/>
                          <a:latin typeface="Source Han Sans CN Regular" panose="020B0500000000000000" pitchFamily="34" charset="-128"/>
                          <a:ea typeface="Source Han Sans CN Regular" panose="020B0500000000000000" pitchFamily="34" charset="-128"/>
                          <a:cs typeface="+mn-cs"/>
                        </a:rPr>
                        <a:t>环节一</a:t>
                      </a:r>
                      <a:r>
                        <a:rPr lang="zh-CN" altLang="zh-CN" dirty="0">
                          <a:effectLst/>
                          <a:latin typeface="Source Han Sans CN Regular" panose="020B0500000000000000" pitchFamily="34" charset="-128"/>
                          <a:ea typeface="Source Han Sans CN Regular" panose="020B0500000000000000" pitchFamily="34" charset="-128"/>
                        </a:rPr>
                        <a:t> </a:t>
                      </a:r>
                      <a:endParaRPr lang="zh-CN" altLang="en-US" dirty="0">
                        <a:latin typeface="Source Han Sans CN Regular" panose="020B0500000000000000" pitchFamily="34" charset="-128"/>
                        <a:ea typeface="Source Han Sans CN Regular" panose="020B0500000000000000" pitchFamily="34" charset="-128"/>
                      </a:endParaRPr>
                    </a:p>
                  </a:txBody>
                  <a:tcPr anchor="ctr">
                    <a:solidFill>
                      <a:schemeClr val="accent4">
                        <a:lumMod val="60000"/>
                        <a:lumOff val="40000"/>
                      </a:schemeClr>
                    </a:solidFill>
                  </a:tcPr>
                </a:tc>
                <a:tc>
                  <a:txBody>
                    <a:bodyPr/>
                    <a:lstStyle/>
                    <a:p>
                      <a:pPr algn="l"/>
                      <a:r>
                        <a:rPr lang="zh-CN"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rPr>
                        <a:t>「拉拉拉呱开放麦」脱口秀活动，邀请圈内脱口秀人表演，并在双方媒体号开放报名。</a:t>
                      </a:r>
                      <a:r>
                        <a:rPr lang="zh-CN" altLang="zh-CN" sz="1200" b="0" i="0" dirty="0">
                          <a:effectLst/>
                          <a:latin typeface="微软雅黑 Light" panose="020B0502040204020203" charset="-122"/>
                          <a:ea typeface="微软雅黑 Light" panose="020B0502040204020203" charset="-122"/>
                          <a:cs typeface="微软雅黑 Light" panose="020B0502040204020203" charset="-122"/>
                        </a:rPr>
                        <a:t> </a:t>
                      </a:r>
                      <a:endParaRPr lang="zh-CN" altLang="en-US" sz="1200" b="0" i="0" dirty="0">
                        <a:latin typeface="微软雅黑 Light" panose="020B0502040204020203" charset="-122"/>
                        <a:ea typeface="微软雅黑 Light" panose="020B0502040204020203" charset="-122"/>
                        <a:cs typeface="微软雅黑 Light" panose="020B0502040204020203" charset="-122"/>
                      </a:endParaRPr>
                    </a:p>
                  </a:txBody>
                  <a:tcPr anchor="ctr">
                    <a:solidFill>
                      <a:schemeClr val="accent4">
                        <a:lumMod val="60000"/>
                        <a:lumOff val="40000"/>
                      </a:schemeClr>
                    </a:solidFill>
                  </a:tcPr>
                </a:tc>
                <a:tc>
                  <a:txBody>
                    <a:bodyPr/>
                    <a:lstStyle/>
                    <a:p>
                      <a:pPr algn="ctr"/>
                      <a:r>
                        <a:rPr lang="en-US" altLang="zh-CN" sz="1800" kern="1200" dirty="0">
                          <a:solidFill>
                            <a:schemeClr val="dk1"/>
                          </a:solidFill>
                          <a:effectLst/>
                          <a:latin typeface="Source Han Sans CN Regular" panose="020B0500000000000000" pitchFamily="34" charset="-128"/>
                          <a:ea typeface="Source Han Sans CN Regular" panose="020B0500000000000000" pitchFamily="34" charset="-128"/>
                          <a:cs typeface="+mn-cs"/>
                        </a:rPr>
                        <a:t>20:00-21:00</a:t>
                      </a:r>
                      <a:r>
                        <a:rPr lang="zh-CN" altLang="zh-CN" dirty="0">
                          <a:effectLst/>
                        </a:rPr>
                        <a:t> </a:t>
                      </a:r>
                      <a:endParaRPr lang="zh-CN" altLang="en-US" dirty="0"/>
                    </a:p>
                  </a:txBody>
                  <a:tcPr anchor="ctr">
                    <a:solidFill>
                      <a:schemeClr val="accent4">
                        <a:lumMod val="60000"/>
                        <a:lumOff val="40000"/>
                      </a:schemeClr>
                    </a:solidFill>
                  </a:tcPr>
                </a:tc>
              </a:tr>
              <a:tr h="384469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1800" b="1" kern="1200" dirty="0">
                          <a:solidFill>
                            <a:schemeClr val="dk1"/>
                          </a:solidFill>
                          <a:effectLst/>
                          <a:latin typeface="Source Han Sans CN Regular" panose="020B0500000000000000" pitchFamily="34" charset="-128"/>
                          <a:ea typeface="Source Han Sans CN Regular" panose="020B0500000000000000" pitchFamily="34" charset="-128"/>
                          <a:cs typeface="+mn-cs"/>
                        </a:rPr>
                        <a:t>环节二</a:t>
                      </a:r>
                      <a:endParaRPr lang="zh-CN" altLang="zh-CN" sz="1800" kern="1200" dirty="0">
                        <a:solidFill>
                          <a:schemeClr val="dk1"/>
                        </a:solidFill>
                        <a:effectLst/>
                        <a:latin typeface="Source Han Sans CN Regular" panose="020B0500000000000000" pitchFamily="34" charset="-128"/>
                        <a:ea typeface="Source Han Sans CN Regular" panose="020B0500000000000000" pitchFamily="34" charset="-128"/>
                        <a:cs typeface="+mn-cs"/>
                      </a:endParaRPr>
                    </a:p>
                    <a:p>
                      <a:endParaRPr lang="zh-CN" altLang="en-US" dirty="0"/>
                    </a:p>
                  </a:txBody>
                  <a:tcPr anchor="ctr">
                    <a:solidFill>
                      <a:schemeClr val="accent4">
                        <a:lumMod val="20000"/>
                        <a:lumOff val="80000"/>
                      </a:schemeClr>
                    </a:solidFill>
                  </a:tcPr>
                </a:tc>
                <a:tc>
                  <a:txBody>
                    <a:bodyPr/>
                    <a:lstStyle/>
                    <a:p>
                      <a:pPr lvl="0"/>
                      <a:r>
                        <a:rPr lang="zh-CN"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rPr>
                        <a:t>萨福情侣卡牌游戏摊位（脱口秀后开放）</a:t>
                      </a:r>
                      <a:endParaRPr lang="zh-CN"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endParaRPr>
                    </a:p>
                    <a:p>
                      <a:pPr marL="171450" indent="-171450">
                        <a:buFont typeface="Arial" panose="020B0604020202020204" pitchFamily="34" charset="0"/>
                        <a:buChar char="•"/>
                      </a:pPr>
                      <a:r>
                        <a:rPr lang="zh-CN"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rPr>
                        <a:t>场地中开辟专门区域：使用萨福卡牌；可以任意邀请场内参与者进入专门区域进行游戏</a:t>
                      </a:r>
                      <a:endParaRPr lang="zh-CN"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endParaRPr>
                    </a:p>
                    <a:p>
                      <a:pPr marL="171450" indent="-171450">
                        <a:buFont typeface="Arial" panose="020B0604020202020204" pitchFamily="34" charset="0"/>
                        <a:buChar char="•"/>
                      </a:pPr>
                      <a:r>
                        <a:rPr lang="en-US"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rPr>
                        <a:t> </a:t>
                      </a:r>
                      <a:r>
                        <a:rPr lang="zh-CN"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rPr>
                        <a:t>参与方式：随进随参与，区域内有最多容纳人数限制</a:t>
                      </a:r>
                      <a:endParaRPr lang="zh-CN"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endParaRPr>
                    </a:p>
                    <a:p>
                      <a:pPr marL="171450" indent="-171450">
                        <a:buFont typeface="Arial" panose="020B0604020202020204" pitchFamily="34" charset="0"/>
                        <a:buChar char="•"/>
                      </a:pPr>
                      <a:r>
                        <a:rPr lang="zh-CN"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rPr>
                        <a:t>游戏内容：两人或者多人，针对萨福卡牌问题进行回答互动。增加场内互动社交</a:t>
                      </a:r>
                      <a:endParaRPr lang="zh-CN"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endParaRPr>
                    </a:p>
                    <a:p>
                      <a:pPr lvl="0"/>
                      <a:br>
                        <a:rPr lang="en-US"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rPr>
                      </a:br>
                      <a:r>
                        <a:rPr lang="zh-CN"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rPr>
                        <a:t>塔罗摊位（全场开放）</a:t>
                      </a:r>
                      <a:endParaRPr lang="zh-CN"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endParaRPr>
                    </a:p>
                    <a:p>
                      <a:pPr marL="171450" indent="-171450">
                        <a:buFont typeface="Arial" panose="020B0604020202020204" pitchFamily="34" charset="0"/>
                        <a:buChar char="•"/>
                      </a:pPr>
                      <a:r>
                        <a:rPr lang="zh-CN"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rPr>
                        <a:t>摊位内容：塔罗测算</a:t>
                      </a:r>
                      <a:r>
                        <a:rPr lang="en-US"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rPr>
                        <a:t>(</a:t>
                      </a:r>
                      <a:r>
                        <a:rPr lang="zh-CN"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rPr>
                        <a:t>塔罗师互勉或者费用平坦</a:t>
                      </a:r>
                      <a:r>
                        <a:rPr lang="en-US"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rPr>
                        <a:t>)</a:t>
                      </a:r>
                      <a:r>
                        <a:rPr lang="zh-CN"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rPr>
                        <a:t>；直女预测（针对下方游戏所设置的验证区）；</a:t>
                      </a:r>
                      <a:endParaRPr lang="zh-CN"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endParaRPr>
                    </a:p>
                    <a:p>
                      <a:pPr lvl="0"/>
                      <a:br>
                        <a:rPr lang="en-US"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rPr>
                      </a:br>
                      <a:r>
                        <a:rPr lang="zh-CN"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rPr>
                        <a:t>谁是直女游戏</a:t>
                      </a:r>
                      <a:endParaRPr lang="zh-CN"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endParaRPr>
                    </a:p>
                    <a:p>
                      <a:pPr marL="171450" indent="-171450">
                        <a:buFont typeface="Arial" panose="020B0604020202020204" pitchFamily="34" charset="0"/>
                        <a:buChar char="•"/>
                      </a:pPr>
                      <a:r>
                        <a:rPr lang="zh-CN"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rPr>
                        <a:t>主持人宣布游戏开始，入场期间直女需要隐藏身份。</a:t>
                      </a:r>
                      <a:endParaRPr lang="en-US"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endParaRPr>
                    </a:p>
                    <a:p>
                      <a:pPr marL="171450" indent="-171450">
                        <a:buFont typeface="Arial" panose="020B0604020202020204" pitchFamily="34" charset="0"/>
                        <a:buChar char="•"/>
                      </a:pPr>
                      <a:endParaRPr lang="en-US"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endParaRPr>
                    </a:p>
                    <a:p>
                      <a:pPr lvl="0"/>
                      <a:r>
                        <a:rPr lang="zh-CN" altLang="en-US"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rPr>
                        <a:t>电影放映区 （依场地设备而定）</a:t>
                      </a:r>
                      <a:endParaRPr lang="zh-CN" altLang="zh-CN" sz="1200" b="0" i="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endParaRPr>
                    </a:p>
                    <a:p>
                      <a:endParaRPr lang="zh-CN" altLang="en-US" dirty="0">
                        <a:latin typeface="微软雅黑 Light" panose="020B0502040204020203" charset="-122"/>
                        <a:ea typeface="微软雅黑 Light" panose="020B0502040204020203" charset="-122"/>
                        <a:cs typeface="微软雅黑 Light" panose="020B0502040204020203" charset="-122"/>
                      </a:endParaRPr>
                    </a:p>
                  </a:txBody>
                  <a:tcPr anchor="ctr">
                    <a:solidFill>
                      <a:schemeClr val="accent4">
                        <a:lumMod val="20000"/>
                        <a:lumOff val="80000"/>
                      </a:schemeClr>
                    </a:solidFill>
                  </a:tcPr>
                </a:tc>
                <a:tc>
                  <a:txBody>
                    <a:bodyPr/>
                    <a:lstStyle/>
                    <a:p>
                      <a:pPr algn="ctr"/>
                      <a:r>
                        <a:rPr lang="en-US" altLang="zh-CN" sz="1800" kern="1200" dirty="0">
                          <a:solidFill>
                            <a:schemeClr val="dk1"/>
                          </a:solidFill>
                          <a:effectLst/>
                          <a:latin typeface="Source Han Sans CN Regular" panose="020B0500000000000000" pitchFamily="34" charset="-128"/>
                          <a:ea typeface="Source Han Sans CN Regular" panose="020B0500000000000000" pitchFamily="34" charset="-128"/>
                          <a:cs typeface="+mn-cs"/>
                        </a:rPr>
                        <a:t>1:10-</a:t>
                      </a:r>
                      <a:br>
                        <a:rPr lang="en-US" altLang="zh-CN" sz="1800" kern="1200" dirty="0">
                          <a:solidFill>
                            <a:schemeClr val="dk1"/>
                          </a:solidFill>
                          <a:effectLst/>
                          <a:latin typeface="Source Han Sans CN Regular" panose="020B0500000000000000" pitchFamily="34" charset="-128"/>
                          <a:ea typeface="Source Han Sans CN Regular" panose="020B0500000000000000" pitchFamily="34" charset="-128"/>
                          <a:cs typeface="+mn-cs"/>
                        </a:rPr>
                      </a:br>
                      <a:r>
                        <a:rPr lang="en-US" altLang="zh-CN" sz="1800" kern="1200" dirty="0">
                          <a:solidFill>
                            <a:schemeClr val="dk1"/>
                          </a:solidFill>
                          <a:effectLst/>
                          <a:latin typeface="Source Han Sans CN Regular" panose="020B0500000000000000" pitchFamily="34" charset="-128"/>
                          <a:ea typeface="Source Han Sans CN Regular" panose="020B0500000000000000" pitchFamily="34" charset="-128"/>
                          <a:cs typeface="+mn-cs"/>
                        </a:rPr>
                        <a:t>22:10</a:t>
                      </a:r>
                      <a:r>
                        <a:rPr lang="zh-CN" altLang="zh-CN" dirty="0">
                          <a:effectLst/>
                          <a:latin typeface="Source Han Sans CN Regular" panose="020B0500000000000000" pitchFamily="34" charset="-128"/>
                          <a:ea typeface="Source Han Sans CN Regular" panose="020B0500000000000000" pitchFamily="34" charset="-128"/>
                        </a:rPr>
                        <a:t> </a:t>
                      </a:r>
                      <a:endParaRPr lang="zh-CN" altLang="en-US" dirty="0">
                        <a:latin typeface="Source Han Sans CN Regular" panose="020B0500000000000000" pitchFamily="34" charset="-128"/>
                        <a:ea typeface="Source Han Sans CN Regular" panose="020B0500000000000000" pitchFamily="34" charset="-128"/>
                      </a:endParaRPr>
                    </a:p>
                  </a:txBody>
                  <a:tcPr anchor="ctr">
                    <a:solidFill>
                      <a:schemeClr val="accent4">
                        <a:lumMod val="20000"/>
                        <a:lumOff val="80000"/>
                      </a:schemeClr>
                    </a:solidFill>
                  </a:tcPr>
                </a:tc>
              </a:tr>
            </a:tbl>
          </a:graphicData>
        </a:graphic>
      </p:graphicFrame>
      <p:graphicFrame>
        <p:nvGraphicFramePr>
          <p:cNvPr id="7" name="表格 6"/>
          <p:cNvGraphicFramePr>
            <a:graphicFrameLocks noGrp="1"/>
          </p:cNvGraphicFramePr>
          <p:nvPr/>
        </p:nvGraphicFramePr>
        <p:xfrm>
          <a:off x="6257368" y="315538"/>
          <a:ext cx="5598458" cy="6226919"/>
        </p:xfrm>
        <a:graphic>
          <a:graphicData uri="http://schemas.openxmlformats.org/drawingml/2006/table">
            <a:tbl>
              <a:tblPr firstRow="1" bandRow="1">
                <a:tableStyleId>{D7AC3CCA-C797-4891-BE02-D94E43425B78}</a:tableStyleId>
              </a:tblPr>
              <a:tblGrid>
                <a:gridCol w="802339"/>
                <a:gridCol w="3859306"/>
                <a:gridCol w="936813"/>
              </a:tblGrid>
              <a:tr h="1241626">
                <a:tc>
                  <a:txBody>
                    <a:bodyPr/>
                    <a:lstStyle/>
                    <a:p>
                      <a:pPr algn="ctr"/>
                      <a:r>
                        <a:rPr lang="en-US" altLang="zh-CN" sz="1800" b="0" i="0" kern="1200" dirty="0">
                          <a:solidFill>
                            <a:srgbClr val="120D13"/>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PART</a:t>
                      </a:r>
                      <a:r>
                        <a:rPr lang="zh-CN" altLang="zh-CN" dirty="0">
                          <a:solidFill>
                            <a:srgbClr val="120D13"/>
                          </a:solidFill>
                          <a:effectLst/>
                        </a:rPr>
                        <a:t> </a:t>
                      </a:r>
                      <a:endParaRPr lang="zh-CN" altLang="en-US" dirty="0">
                        <a:solidFill>
                          <a:srgbClr val="120D13"/>
                        </a:solidFill>
                      </a:endParaRPr>
                    </a:p>
                  </a:txBody>
                  <a:tcPr anchor="ctr">
                    <a:solidFill>
                      <a:schemeClr val="accent4">
                        <a:lumMod val="20000"/>
                        <a:lumOff val="80000"/>
                      </a:schemeClr>
                    </a:solidFill>
                  </a:tcPr>
                </a:tc>
                <a:tc>
                  <a:txBody>
                    <a:bodyPr/>
                    <a:lstStyle/>
                    <a:p>
                      <a:pPr algn="ctr">
                        <a:lnSpc>
                          <a:spcPct val="120000"/>
                        </a:lnSpc>
                        <a:spcBef>
                          <a:spcPts val="600"/>
                        </a:spcBef>
                        <a:spcAft>
                          <a:spcPts val="600"/>
                        </a:spcAft>
                      </a:pPr>
                      <a:r>
                        <a:rPr lang="en-US" sz="1800" b="0" i="0" dirty="0">
                          <a:effectLst/>
                          <a:latin typeface="Helvetica Neue Medium" panose="02000503000000020004" pitchFamily="2" charset="0"/>
                          <a:ea typeface="Helvetica Neue Medium" panose="02000503000000020004" pitchFamily="2" charset="0"/>
                          <a:cs typeface="Helvetica Neue Medium" panose="02000503000000020004" pitchFamily="2" charset="0"/>
                        </a:rPr>
                        <a:t>CONTENT</a:t>
                      </a:r>
                      <a:endParaRPr lang="zh-CN" sz="1800" b="0" i="0" dirty="0">
                        <a:effectLst/>
                        <a:latin typeface="Helvetica Neue Medium" panose="02000503000000020004" pitchFamily="2" charset="0"/>
                        <a:ea typeface="宋体" panose="02010600030101010101" pitchFamily="2" charset="-122"/>
                        <a:cs typeface="Helvetica Neue Medium" panose="02000503000000020004" pitchFamily="2" charset="0"/>
                      </a:endParaRPr>
                    </a:p>
                  </a:txBody>
                  <a:tcPr marL="76200" marR="76200" marT="38100" marB="19050" anchor="ctr">
                    <a:solidFill>
                      <a:schemeClr val="accent4">
                        <a:lumMod val="20000"/>
                        <a:lumOff val="80000"/>
                      </a:schemeClr>
                    </a:solidFill>
                  </a:tcPr>
                </a:tc>
                <a:tc>
                  <a:txBody>
                    <a:bodyPr/>
                    <a:lstStyle/>
                    <a:p>
                      <a:pPr algn="ctr"/>
                      <a:r>
                        <a:rPr lang="en-US" altLang="zh-CN" b="0" i="0" dirty="0">
                          <a:latin typeface="Helvetica Neue Medium" panose="02000503000000020004" pitchFamily="2" charset="0"/>
                          <a:ea typeface="Helvetica Neue Medium" panose="02000503000000020004" pitchFamily="2" charset="0"/>
                          <a:cs typeface="Helvetica Neue Medium" panose="02000503000000020004" pitchFamily="2" charset="0"/>
                        </a:rPr>
                        <a:t>TIME</a:t>
                      </a:r>
                      <a:br>
                        <a:rPr lang="en-US" altLang="zh-CN" b="0" i="0" dirty="0">
                          <a:latin typeface="Helvetica Neue Medium" panose="02000503000000020004" pitchFamily="2" charset="0"/>
                          <a:ea typeface="Helvetica Neue Medium" panose="02000503000000020004" pitchFamily="2" charset="0"/>
                          <a:cs typeface="Helvetica Neue Medium" panose="02000503000000020004" pitchFamily="2" charset="0"/>
                        </a:rPr>
                      </a:br>
                      <a:r>
                        <a:rPr lang="en-US" altLang="zh-CN" b="0" i="0" dirty="0">
                          <a:latin typeface="Helvetica Neue Medium" panose="02000503000000020004" pitchFamily="2" charset="0"/>
                          <a:ea typeface="Helvetica Neue Medium" panose="02000503000000020004" pitchFamily="2" charset="0"/>
                          <a:cs typeface="Helvetica Neue Medium" panose="02000503000000020004" pitchFamily="2" charset="0"/>
                        </a:rPr>
                        <a:t>LINE</a:t>
                      </a:r>
                      <a:endParaRPr lang="zh-CN" altLang="en-US" b="0" i="0" dirty="0">
                        <a:latin typeface="Helvetica Neue Medium" panose="02000503000000020004" pitchFamily="2" charset="0"/>
                        <a:cs typeface="Helvetica Neue Medium" panose="02000503000000020004" pitchFamily="2" charset="0"/>
                      </a:endParaRPr>
                    </a:p>
                  </a:txBody>
                  <a:tcPr anchor="ctr">
                    <a:solidFill>
                      <a:schemeClr val="accent4">
                        <a:lumMod val="20000"/>
                        <a:lumOff val="80000"/>
                      </a:schemeClr>
                    </a:solidFill>
                  </a:tcPr>
                </a:tc>
              </a:tr>
              <a:tr h="947567">
                <a:tc>
                  <a:txBody>
                    <a:bodyPr/>
                    <a:lstStyle/>
                    <a:p>
                      <a:pPr algn="ctr"/>
                      <a:r>
                        <a:rPr lang="en-US" altLang="zh-CN" sz="18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Part</a:t>
                      </a:r>
                      <a:r>
                        <a:rPr lang="zh-CN" altLang="en-US" sz="1800" b="0" i="0" kern="1200" dirty="0">
                          <a:solidFill>
                            <a:schemeClr val="dk1"/>
                          </a:solidFill>
                          <a:effectLst/>
                          <a:latin typeface="Helvetica Neue" panose="02000503000000020004" pitchFamily="2" charset="0"/>
                          <a:ea typeface="Source Han Sans CN Regular" panose="020B0500000000000000" pitchFamily="34" charset="-128"/>
                          <a:cs typeface="Helvetica Neue" panose="02000503000000020004" pitchFamily="2" charset="0"/>
                        </a:rPr>
                        <a:t> </a:t>
                      </a:r>
                      <a:r>
                        <a:rPr lang="en-US" altLang="zh-CN" sz="18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1</a:t>
                      </a:r>
                      <a:endParaRPr lang="zh-CN" altLang="en-US" b="0" i="0" dirty="0">
                        <a:latin typeface="Helvetica Neue" panose="02000503000000020004" pitchFamily="2" charset="0"/>
                        <a:ea typeface="Source Han Sans CN Regular" panose="020B0500000000000000" pitchFamily="34" charset="-128"/>
                        <a:cs typeface="Helvetica Neue" panose="02000503000000020004" pitchFamily="2" charset="0"/>
                      </a:endParaRPr>
                    </a:p>
                  </a:txBody>
                  <a:tcPr anchor="ctr">
                    <a:solidFill>
                      <a:schemeClr val="accent4">
                        <a:lumMod val="40000"/>
                        <a:lumOff val="60000"/>
                      </a:schemeClr>
                    </a:solidFill>
                  </a:tcPr>
                </a:tc>
                <a:tc>
                  <a:txBody>
                    <a:bodyPr/>
                    <a:lstStyle/>
                    <a:p>
                      <a:pPr algn="l"/>
                      <a:r>
                        <a:rPr lang="en-US" altLang="zh-CN" sz="1200" b="0" i="0" kern="1200" dirty="0">
                          <a:solidFill>
                            <a:schemeClr val="dk1"/>
                          </a:solidFill>
                          <a:effectLst/>
                          <a:latin typeface="Helvetica Neue Light" panose="02000403000000020004" pitchFamily="2" charset="0"/>
                          <a:ea typeface="Helvetica Neue Light" panose="02000403000000020004" pitchFamily="2" charset="0"/>
                          <a:cs typeface="+mn-cs"/>
                        </a:rPr>
                        <a:t>"</a:t>
                      </a:r>
                      <a:r>
                        <a:rPr lang="en-US" altLang="zh-CN" sz="1200" b="0" i="1"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Chat Open Mic</a:t>
                      </a:r>
                      <a:r>
                        <a:rPr lang="en-US" altLang="zh-CN" sz="1200" b="0" i="0" kern="1200" dirty="0">
                          <a:solidFill>
                            <a:schemeClr val="dk1"/>
                          </a:solidFill>
                          <a:effectLst/>
                          <a:latin typeface="Helvetica Neue Light" panose="02000403000000020004" pitchFamily="2" charset="0"/>
                          <a:ea typeface="Helvetica Neue Light" panose="02000403000000020004" pitchFamily="2" charset="0"/>
                          <a:cs typeface="+mn-cs"/>
                        </a:rPr>
                        <a:t>" stand-up comedy performance, inviting performers from within the circle and opening registration on both parties' media accounts.</a:t>
                      </a:r>
                      <a:r>
                        <a:rPr lang="zh-CN" altLang="zh-CN" sz="1200" b="0" i="0" dirty="0">
                          <a:effectLst/>
                          <a:latin typeface="Helvetica Neue Light" panose="02000403000000020004" pitchFamily="2" charset="0"/>
                        </a:rPr>
                        <a:t> </a:t>
                      </a:r>
                      <a:endParaRPr lang="zh-CN" altLang="en-US" sz="1200" b="0" i="0" dirty="0">
                        <a:latin typeface="Helvetica Neue Light" panose="02000403000000020004" pitchFamily="2" charset="0"/>
                        <a:ea typeface="Source Han Sans CN Normal" panose="020B0500000000000000" pitchFamily="34" charset="-128"/>
                      </a:endParaRPr>
                    </a:p>
                  </a:txBody>
                  <a:tcPr anchor="ctr">
                    <a:solidFill>
                      <a:schemeClr val="accent4">
                        <a:lumMod val="40000"/>
                        <a:lumOff val="60000"/>
                      </a:schemeClr>
                    </a:solidFill>
                  </a:tcPr>
                </a:tc>
                <a:tc>
                  <a:txBody>
                    <a:bodyPr/>
                    <a:lstStyle/>
                    <a:p>
                      <a:pPr algn="ctr"/>
                      <a:r>
                        <a:rPr lang="en-US" altLang="zh-CN" sz="18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20:00-21:00</a:t>
                      </a:r>
                      <a:r>
                        <a:rPr lang="zh-CN" altLang="zh-CN" b="0" i="0" dirty="0">
                          <a:effectLst/>
                          <a:latin typeface="Helvetica Neue" panose="02000503000000020004" pitchFamily="2" charset="0"/>
                          <a:cs typeface="Helvetica Neue" panose="02000503000000020004" pitchFamily="2" charset="0"/>
                        </a:rPr>
                        <a:t> </a:t>
                      </a:r>
                      <a:endParaRPr lang="zh-CN" altLang="en-US" b="0" i="0" dirty="0">
                        <a:latin typeface="Helvetica Neue" panose="02000503000000020004" pitchFamily="2" charset="0"/>
                        <a:cs typeface="Helvetica Neue" panose="02000503000000020004" pitchFamily="2" charset="0"/>
                      </a:endParaRPr>
                    </a:p>
                  </a:txBody>
                  <a:tcPr anchor="ctr">
                    <a:solidFill>
                      <a:schemeClr val="accent4">
                        <a:lumMod val="40000"/>
                        <a:lumOff val="60000"/>
                      </a:schemeClr>
                    </a:solidFill>
                  </a:tcPr>
                </a:tc>
              </a:tr>
              <a:tr h="403772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Part 2</a:t>
                      </a:r>
                      <a:endParaRPr lang="zh-CN" altLang="zh-CN" sz="1800" b="0" i="0" kern="1200" dirty="0">
                        <a:solidFill>
                          <a:schemeClr val="dk1"/>
                        </a:solidFill>
                        <a:effectLst/>
                        <a:latin typeface="Helvetica Neue" panose="02000503000000020004" pitchFamily="2" charset="0"/>
                        <a:ea typeface="Source Han Sans CN Regular" panose="020B0500000000000000" pitchFamily="34" charset="-128"/>
                        <a:cs typeface="Helvetica Neue" panose="02000503000000020004" pitchFamily="2" charset="0"/>
                      </a:endParaRPr>
                    </a:p>
                    <a:p>
                      <a:endParaRPr lang="zh-CN" altLang="en-US" b="0" i="0" dirty="0">
                        <a:latin typeface="Helvetica Neue" panose="02000503000000020004" pitchFamily="2" charset="0"/>
                        <a:cs typeface="Helvetica Neue" panose="02000503000000020004" pitchFamily="2" charset="0"/>
                      </a:endParaRPr>
                    </a:p>
                  </a:txBody>
                  <a:tcPr anchor="ctr">
                    <a:solidFill>
                      <a:schemeClr val="accent4">
                        <a:lumMod val="20000"/>
                        <a:lumOff val="80000"/>
                      </a:schemeClr>
                    </a:solidFill>
                  </a:tcPr>
                </a:tc>
                <a:tc>
                  <a:txBody>
                    <a:bodyPr/>
                    <a:lstStyle/>
                    <a:p>
                      <a:pPr lvl="0"/>
                      <a:r>
                        <a:rPr lang="en-US" altLang="zh-CN" sz="1200" b="0" i="0" kern="1200" dirty="0">
                          <a:solidFill>
                            <a:schemeClr val="dk1"/>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Sappho Couples Card Game Stall (opens after stand-up comedy)</a:t>
                      </a:r>
                      <a:endParaRPr lang="en-US" altLang="zh-CN" sz="1200" b="0" i="0" kern="1200" dirty="0">
                        <a:solidFill>
                          <a:schemeClr val="dk1"/>
                        </a:solidFill>
                        <a:effectLst/>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171450" lvl="0" indent="-171450">
                        <a:buFont typeface="Arial" panose="020B0604020202020204" pitchFamily="34" charset="0"/>
                        <a:buChar char="•"/>
                      </a:pPr>
                      <a:r>
                        <a:rPr lang="en-US" altLang="zh-CN" sz="1200" b="0" i="0" kern="1200" dirty="0">
                          <a:solidFill>
                            <a:schemeClr val="dk1"/>
                          </a:solidFill>
                          <a:effectLst/>
                          <a:latin typeface="Helvetica Neue Light" panose="02000403000000020004" pitchFamily="2" charset="0"/>
                          <a:ea typeface="Helvetica Neue Light" panose="02000403000000020004" pitchFamily="2" charset="0"/>
                          <a:cs typeface="+mn-cs"/>
                        </a:rPr>
                        <a:t>A dedicated area is set up in the venue: using Sappho cards; participants can invite anyone in the venue to enter the dedicated area for games.</a:t>
                      </a:r>
                      <a:endParaRPr lang="en-US" altLang="zh-CN" sz="1200" b="0" i="0" kern="1200" dirty="0">
                        <a:solidFill>
                          <a:schemeClr val="dk1"/>
                        </a:solidFill>
                        <a:effectLst/>
                        <a:latin typeface="Helvetica Neue Light" panose="02000403000000020004" pitchFamily="2" charset="0"/>
                        <a:ea typeface="Helvetica Neue Light" panose="02000403000000020004" pitchFamily="2" charset="0"/>
                        <a:cs typeface="+mn-cs"/>
                      </a:endParaRPr>
                    </a:p>
                    <a:p>
                      <a:pPr marL="171450" lvl="0" indent="-171450">
                        <a:buFont typeface="Arial" panose="020B0604020202020204" pitchFamily="34" charset="0"/>
                        <a:buChar char="•"/>
                      </a:pPr>
                      <a:r>
                        <a:rPr lang="en-US" altLang="zh-CN" sz="1200" b="0" i="0" kern="1200" dirty="0">
                          <a:solidFill>
                            <a:schemeClr val="dk1"/>
                          </a:solidFill>
                          <a:effectLst/>
                          <a:latin typeface="Helvetica Neue Light" panose="02000403000000020004" pitchFamily="2" charset="0"/>
                          <a:ea typeface="Helvetica Neue Light" panose="02000403000000020004" pitchFamily="2" charset="0"/>
                          <a:cs typeface="+mn-cs"/>
                        </a:rPr>
                        <a:t>Participation mode: open entry with a limit on the maximum number of people in the area. </a:t>
                      </a:r>
                      <a:endParaRPr lang="zh-CN" altLang="zh-CN" sz="1200" b="0" i="0" kern="1200" dirty="0">
                        <a:solidFill>
                          <a:schemeClr val="dk1"/>
                        </a:solidFill>
                        <a:effectLst/>
                        <a:latin typeface="Helvetica Neue Light" panose="02000403000000020004" pitchFamily="2" charset="0"/>
                        <a:ea typeface="Source Han Sans CN Regular" panose="020B0500000000000000" pitchFamily="34" charset="-128"/>
                        <a:cs typeface="+mn-cs"/>
                      </a:endParaRPr>
                    </a:p>
                    <a:p>
                      <a:pPr marL="171450" indent="-171450">
                        <a:buFont typeface="Arial" panose="020B0604020202020204" pitchFamily="34" charset="0"/>
                        <a:buChar char="•"/>
                      </a:pPr>
                      <a:r>
                        <a:rPr lang="en-US" altLang="zh-CN" sz="1200" kern="1200" dirty="0">
                          <a:solidFill>
                            <a:schemeClr val="dk1"/>
                          </a:solidFill>
                          <a:effectLst/>
                          <a:latin typeface="+mn-lt"/>
                          <a:ea typeface="+mn-ea"/>
                          <a:cs typeface="+mn-cs"/>
                        </a:rPr>
                        <a:t>Game content: two or more people answer and interact based on Sappho card questions.</a:t>
                      </a:r>
                      <a:endParaRPr lang="en-US" altLang="zh-CN" sz="1200" kern="1200" dirty="0">
                        <a:solidFill>
                          <a:schemeClr val="dk1"/>
                        </a:solidFill>
                        <a:effectLst/>
                        <a:latin typeface="+mn-lt"/>
                        <a:ea typeface="+mn-ea"/>
                        <a:cs typeface="+mn-cs"/>
                      </a:endParaRPr>
                    </a:p>
                    <a:p>
                      <a:pPr marL="0" indent="0">
                        <a:buFont typeface="Arial" panose="020B0604020202020204" pitchFamily="34" charset="0"/>
                        <a:buNone/>
                      </a:pPr>
                      <a:br>
                        <a:rPr lang="en-US" altLang="zh-CN" sz="1200" b="0" i="0" kern="1200" dirty="0">
                          <a:solidFill>
                            <a:schemeClr val="dk1"/>
                          </a:solidFill>
                          <a:effectLst/>
                          <a:latin typeface="Source Han Sans CN Medium" panose="020B0500000000000000" pitchFamily="34" charset="-128"/>
                          <a:ea typeface="Source Han Sans CN Medium" panose="020B0500000000000000" pitchFamily="34" charset="-128"/>
                          <a:cs typeface="+mn-cs"/>
                        </a:rPr>
                      </a:br>
                      <a:r>
                        <a:rPr lang="en-US" altLang="zh-CN" sz="1200" b="0" i="0" kern="1200" dirty="0">
                          <a:solidFill>
                            <a:schemeClr val="dk1"/>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Interactive Tarot Stall (open throughout the venue). </a:t>
                      </a:r>
                      <a:r>
                        <a:rPr lang="en-US" altLang="zh-CN" sz="1200" b="0" i="0" kern="1200" dirty="0">
                          <a:solidFill>
                            <a:schemeClr val="dk1"/>
                          </a:solidFill>
                          <a:effectLst/>
                          <a:latin typeface="Helvetica Neue Light" panose="02000403000000020004" pitchFamily="2" charset="0"/>
                          <a:ea typeface="Helvetica Neue Light" panose="02000403000000020004" pitchFamily="2" charset="0"/>
                          <a:cs typeface="+mn-cs"/>
                        </a:rPr>
                        <a:t>Stall content: tarot readings (tarot readers exchange services or share costs); Straight Girl Prediction (for the verification area set up for the following game);</a:t>
                      </a:r>
                      <a:r>
                        <a:rPr lang="zh-CN" altLang="zh-CN" sz="1200" b="0" i="0" dirty="0">
                          <a:effectLst/>
                          <a:latin typeface="Helvetica Neue Light" panose="02000403000000020004" pitchFamily="2" charset="0"/>
                        </a:rPr>
                        <a:t> </a:t>
                      </a:r>
                      <a:endParaRPr lang="zh-CN" altLang="zh-CN" sz="1200" b="0" i="0" kern="1200" dirty="0">
                        <a:solidFill>
                          <a:schemeClr val="dk1"/>
                        </a:solidFill>
                        <a:effectLst/>
                        <a:latin typeface="Helvetica Neue Light" panose="02000403000000020004" pitchFamily="2" charset="0"/>
                        <a:ea typeface="Source Han Sans CN Regular" panose="020B0500000000000000" pitchFamily="34" charset="-128"/>
                        <a:cs typeface="+mn-cs"/>
                      </a:endParaRPr>
                    </a:p>
                    <a:p>
                      <a:pPr lvl="0"/>
                      <a:br>
                        <a:rPr lang="en-US" altLang="zh-CN" sz="1200" b="0" i="0" kern="1200" dirty="0">
                          <a:solidFill>
                            <a:schemeClr val="dk1"/>
                          </a:solidFill>
                          <a:effectLst/>
                          <a:latin typeface="Source Han Sans CN Medium" panose="020B0500000000000000" pitchFamily="34" charset="-128"/>
                          <a:ea typeface="Source Han Sans CN Medium" panose="020B0500000000000000" pitchFamily="34" charset="-128"/>
                          <a:cs typeface="+mn-cs"/>
                        </a:rPr>
                      </a:br>
                      <a:r>
                        <a:rPr lang="en-US" altLang="zh-CN" sz="1200" b="0" i="0" kern="1200" dirty="0">
                          <a:solidFill>
                            <a:schemeClr val="dk1"/>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Who's the Straight Girl?</a:t>
                      </a:r>
                      <a:br>
                        <a:rPr lang="en-US" altLang="zh-CN" sz="1200" b="0" i="0" kern="1200" dirty="0">
                          <a:solidFill>
                            <a:schemeClr val="dk1"/>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br>
                      <a:r>
                        <a:rPr lang="en-US" altLang="zh-CN" sz="1200" b="0" i="0" kern="1200" dirty="0">
                          <a:solidFill>
                            <a:schemeClr val="dk1"/>
                          </a:solidFill>
                          <a:effectLst/>
                          <a:latin typeface="Helvetica Neue Light" panose="02000403000000020004" pitchFamily="2" charset="0"/>
                          <a:ea typeface="Helvetica Neue Light" panose="02000403000000020004" pitchFamily="2" charset="0"/>
                          <a:cs typeface="+mn-cs"/>
                        </a:rPr>
                        <a:t>The game host announces the start of the game, and straight girls need to hide their identities during entry. </a:t>
                      </a:r>
                      <a:br>
                        <a:rPr lang="en-US" altLang="zh-CN" sz="1200" b="0" i="0" kern="1200" dirty="0">
                          <a:solidFill>
                            <a:schemeClr val="dk1"/>
                          </a:solidFill>
                          <a:effectLst/>
                          <a:latin typeface="Helvetica Neue Light" panose="02000403000000020004" pitchFamily="2" charset="0"/>
                          <a:ea typeface="Helvetica Neue Light" panose="02000403000000020004" pitchFamily="2" charset="0"/>
                          <a:cs typeface="+mn-cs"/>
                        </a:rPr>
                      </a:br>
                      <a:br>
                        <a:rPr lang="en-US" altLang="zh-CN" sz="1200" b="0" i="0" kern="1200" dirty="0">
                          <a:solidFill>
                            <a:schemeClr val="dk1"/>
                          </a:solidFill>
                          <a:effectLst/>
                          <a:latin typeface="Helvetica Neue Light" panose="02000403000000020004" pitchFamily="2" charset="0"/>
                          <a:ea typeface="Helvetica Neue Light" panose="02000403000000020004" pitchFamily="2" charset="0"/>
                          <a:cs typeface="+mn-cs"/>
                        </a:rPr>
                      </a:br>
                      <a:r>
                        <a:rPr lang="en-US" altLang="zh-CN" sz="1200" b="0" i="0" kern="1200" dirty="0">
                          <a:solidFill>
                            <a:schemeClr val="dk1"/>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Movie Screening Area (depending on venue equipment)</a:t>
                      </a:r>
                      <a:r>
                        <a:rPr lang="zh-CN" altLang="zh-CN" sz="1200" b="0" i="0" dirty="0">
                          <a:effectLst/>
                          <a:latin typeface="Helvetica Neue Medium" panose="02000503000000020004" pitchFamily="2" charset="0"/>
                          <a:cs typeface="Helvetica Neue Medium" panose="02000503000000020004" pitchFamily="2" charset="0"/>
                        </a:rPr>
                        <a:t> </a:t>
                      </a:r>
                      <a:endParaRPr lang="zh-CN" altLang="en-US" sz="1200" b="0" i="0" dirty="0">
                        <a:latin typeface="Helvetica Neue Medium" panose="02000503000000020004" pitchFamily="2" charset="0"/>
                        <a:cs typeface="Helvetica Neue Medium" panose="02000503000000020004" pitchFamily="2" charset="0"/>
                      </a:endParaRPr>
                    </a:p>
                  </a:txBody>
                  <a:tcPr anchor="ctr">
                    <a:solidFill>
                      <a:schemeClr val="accent4">
                        <a:lumMod val="20000"/>
                        <a:lumOff val="80000"/>
                      </a:schemeClr>
                    </a:solidFill>
                  </a:tcPr>
                </a:tc>
                <a:tc>
                  <a:txBody>
                    <a:bodyPr/>
                    <a:lstStyle/>
                    <a:p>
                      <a:pPr algn="ctr"/>
                      <a:r>
                        <a:rPr lang="en-US" altLang="zh-CN" sz="18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1:10-</a:t>
                      </a:r>
                      <a:br>
                        <a:rPr lang="en-US" altLang="zh-CN" sz="18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br>
                      <a:r>
                        <a:rPr lang="en-US" altLang="zh-CN" sz="18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22:10</a:t>
                      </a:r>
                      <a:r>
                        <a:rPr lang="zh-CN" altLang="zh-CN" b="0" i="0" dirty="0">
                          <a:effectLst/>
                          <a:latin typeface="Helvetica Neue" panose="02000503000000020004" pitchFamily="2" charset="0"/>
                          <a:ea typeface="Source Han Sans CN Regular" panose="020B0500000000000000" pitchFamily="34" charset="-128"/>
                          <a:cs typeface="Helvetica Neue" panose="02000503000000020004" pitchFamily="2" charset="0"/>
                        </a:rPr>
                        <a:t> </a:t>
                      </a:r>
                      <a:endParaRPr lang="zh-CN" altLang="en-US" b="0" i="0" dirty="0">
                        <a:latin typeface="Helvetica Neue" panose="02000503000000020004" pitchFamily="2" charset="0"/>
                        <a:ea typeface="Source Han Sans CN Regular" panose="020B0500000000000000" pitchFamily="34" charset="-128"/>
                        <a:cs typeface="Helvetica Neue" panose="02000503000000020004" pitchFamily="2" charset="0"/>
                      </a:endParaRPr>
                    </a:p>
                  </a:txBody>
                  <a:tcPr anchor="ctr">
                    <a:solidFill>
                      <a:schemeClr val="accent4">
                        <a:lumMod val="20000"/>
                        <a:lumOff val="80000"/>
                      </a:schemeClr>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045" y="-13664"/>
            <a:ext cx="12333902" cy="7002517"/>
          </a:xfrm>
          <a:prstGeom prst="rect">
            <a:avLst/>
          </a:prstGeom>
          <a:solidFill>
            <a:srgbClr val="120D13"/>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kumimoji="1" lang="zh-CN" altLang="en-US" dirty="0">
              <a:ln w="0"/>
              <a:gradFill>
                <a:gsLst>
                  <a:gs pos="21000">
                    <a:srgbClr val="53575C"/>
                  </a:gs>
                  <a:gs pos="88000">
                    <a:srgbClr val="C5C7CA"/>
                  </a:gs>
                </a:gsLst>
                <a:lin ang="5400000"/>
              </a:gradFill>
            </a:endParaRPr>
          </a:p>
        </p:txBody>
      </p:sp>
      <p:graphicFrame>
        <p:nvGraphicFramePr>
          <p:cNvPr id="5" name="表格 4"/>
          <p:cNvGraphicFramePr>
            <a:graphicFrameLocks noGrp="1"/>
          </p:cNvGraphicFramePr>
          <p:nvPr/>
        </p:nvGraphicFramePr>
        <p:xfrm>
          <a:off x="336176" y="315538"/>
          <a:ext cx="5598458" cy="6226919"/>
        </p:xfrm>
        <a:graphic>
          <a:graphicData uri="http://schemas.openxmlformats.org/drawingml/2006/table">
            <a:tbl>
              <a:tblPr firstRow="1" bandRow="1">
                <a:tableStyleId>{D7AC3CCA-C797-4891-BE02-D94E43425B78}</a:tableStyleId>
              </a:tblPr>
              <a:tblGrid>
                <a:gridCol w="1125068"/>
                <a:gridCol w="3402106"/>
                <a:gridCol w="1071284"/>
              </a:tblGrid>
              <a:tr h="697811">
                <a:tc>
                  <a:txBody>
                    <a:bodyPr/>
                    <a:lstStyle/>
                    <a:p>
                      <a:pPr algn="ctr"/>
                      <a:r>
                        <a:rPr lang="en-US" altLang="zh-CN" sz="1800" b="0" i="0" kern="1200" dirty="0">
                          <a:solidFill>
                            <a:srgbClr val="120D13"/>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PART</a:t>
                      </a:r>
                      <a:r>
                        <a:rPr lang="zh-CN" altLang="zh-CN" dirty="0">
                          <a:solidFill>
                            <a:srgbClr val="120D13"/>
                          </a:solidFill>
                          <a:effectLst/>
                        </a:rPr>
                        <a:t> </a:t>
                      </a:r>
                      <a:endParaRPr lang="zh-CN" altLang="en-US" dirty="0">
                        <a:solidFill>
                          <a:srgbClr val="120D13"/>
                        </a:solidFill>
                      </a:endParaRPr>
                    </a:p>
                  </a:txBody>
                  <a:tcPr anchor="ctr">
                    <a:solidFill>
                      <a:schemeClr val="accent4">
                        <a:lumMod val="20000"/>
                        <a:lumOff val="80000"/>
                      </a:schemeClr>
                    </a:solidFill>
                  </a:tcPr>
                </a:tc>
                <a:tc>
                  <a:txBody>
                    <a:bodyPr/>
                    <a:lstStyle/>
                    <a:p>
                      <a:pPr algn="ctr">
                        <a:lnSpc>
                          <a:spcPct val="120000"/>
                        </a:lnSpc>
                        <a:spcBef>
                          <a:spcPts val="600"/>
                        </a:spcBef>
                        <a:spcAft>
                          <a:spcPts val="600"/>
                        </a:spcAft>
                      </a:pPr>
                      <a:r>
                        <a:rPr lang="en-US" sz="1800" b="0" i="0" dirty="0">
                          <a:effectLst/>
                          <a:latin typeface="Helvetica Neue Medium" panose="02000503000000020004" pitchFamily="2" charset="0"/>
                          <a:ea typeface="Helvetica Neue Medium" panose="02000503000000020004" pitchFamily="2" charset="0"/>
                          <a:cs typeface="Helvetica Neue Medium" panose="02000503000000020004" pitchFamily="2" charset="0"/>
                        </a:rPr>
                        <a:t>CONTENT</a:t>
                      </a:r>
                      <a:endParaRPr lang="zh-CN" sz="1800" b="0" i="0" dirty="0">
                        <a:effectLst/>
                        <a:latin typeface="Helvetica Neue Medium" panose="02000503000000020004" pitchFamily="2" charset="0"/>
                        <a:ea typeface="宋体" panose="02010600030101010101" pitchFamily="2" charset="-122"/>
                        <a:cs typeface="Helvetica Neue Medium" panose="02000503000000020004" pitchFamily="2" charset="0"/>
                      </a:endParaRPr>
                    </a:p>
                  </a:txBody>
                  <a:tcPr marL="76200" marR="76200" marT="38100" marB="19050" anchor="ctr">
                    <a:solidFill>
                      <a:schemeClr val="accent4">
                        <a:lumMod val="20000"/>
                        <a:lumOff val="80000"/>
                      </a:schemeClr>
                    </a:solidFill>
                  </a:tcPr>
                </a:tc>
                <a:tc>
                  <a:txBody>
                    <a:bodyPr/>
                    <a:lstStyle/>
                    <a:p>
                      <a:pPr algn="ctr"/>
                      <a:r>
                        <a:rPr lang="en-US" altLang="zh-CN" b="0" i="0" dirty="0">
                          <a:latin typeface="Helvetica Neue Medium" panose="02000503000000020004" pitchFamily="2" charset="0"/>
                          <a:ea typeface="Helvetica Neue Medium" panose="02000503000000020004" pitchFamily="2" charset="0"/>
                          <a:cs typeface="Helvetica Neue Medium" panose="02000503000000020004" pitchFamily="2" charset="0"/>
                        </a:rPr>
                        <a:t>TIME</a:t>
                      </a:r>
                      <a:br>
                        <a:rPr lang="en-US" altLang="zh-CN" b="0" i="0" dirty="0">
                          <a:latin typeface="Helvetica Neue Medium" panose="02000503000000020004" pitchFamily="2" charset="0"/>
                          <a:ea typeface="Helvetica Neue Medium" panose="02000503000000020004" pitchFamily="2" charset="0"/>
                          <a:cs typeface="Helvetica Neue Medium" panose="02000503000000020004" pitchFamily="2" charset="0"/>
                        </a:rPr>
                      </a:br>
                      <a:r>
                        <a:rPr lang="en-US" altLang="zh-CN" b="0" i="0" dirty="0">
                          <a:latin typeface="Helvetica Neue Medium" panose="02000503000000020004" pitchFamily="2" charset="0"/>
                          <a:ea typeface="Helvetica Neue Medium" panose="02000503000000020004" pitchFamily="2" charset="0"/>
                          <a:cs typeface="Helvetica Neue Medium" panose="02000503000000020004" pitchFamily="2" charset="0"/>
                        </a:rPr>
                        <a:t>LINE</a:t>
                      </a:r>
                      <a:endParaRPr lang="zh-CN" altLang="en-US" b="0" i="0" dirty="0">
                        <a:latin typeface="Helvetica Neue Medium" panose="02000503000000020004" pitchFamily="2" charset="0"/>
                        <a:cs typeface="Helvetica Neue Medium" panose="02000503000000020004" pitchFamily="2" charset="0"/>
                      </a:endParaRPr>
                    </a:p>
                  </a:txBody>
                  <a:tcPr anchor="ctr">
                    <a:solidFill>
                      <a:schemeClr val="accent4">
                        <a:lumMod val="20000"/>
                        <a:lumOff val="80000"/>
                      </a:schemeClr>
                    </a:solidFill>
                  </a:tcPr>
                </a:tc>
              </a:tr>
              <a:tr h="3282555">
                <a:tc>
                  <a:txBody>
                    <a:bodyPr/>
                    <a:lstStyle/>
                    <a:p>
                      <a:pPr algn="ctr"/>
                      <a:r>
                        <a:rPr lang="zh-CN" altLang="zh-CN" sz="1800" b="1" kern="1200" dirty="0">
                          <a:solidFill>
                            <a:schemeClr val="dk1"/>
                          </a:solidFill>
                          <a:effectLst/>
                          <a:latin typeface="Source Han Sans CN Regular" panose="020B0500000000000000" pitchFamily="34" charset="-128"/>
                          <a:ea typeface="Source Han Sans CN Regular" panose="020B0500000000000000" pitchFamily="34" charset="-128"/>
                          <a:cs typeface="+mn-cs"/>
                        </a:rPr>
                        <a:t>环节</a:t>
                      </a:r>
                      <a:r>
                        <a:rPr lang="zh-CN" altLang="en-US" sz="1800" b="1" kern="1200" dirty="0">
                          <a:solidFill>
                            <a:schemeClr val="dk1"/>
                          </a:solidFill>
                          <a:effectLst/>
                          <a:latin typeface="Source Han Sans CN Regular" panose="020B0500000000000000" pitchFamily="34" charset="-128"/>
                          <a:ea typeface="Source Han Sans CN Regular" panose="020B0500000000000000" pitchFamily="34" charset="-128"/>
                          <a:cs typeface="+mn-cs"/>
                        </a:rPr>
                        <a:t>二</a:t>
                      </a:r>
                      <a:r>
                        <a:rPr lang="zh-CN" altLang="zh-CN" dirty="0">
                          <a:effectLst/>
                          <a:latin typeface="Source Han Sans CN Regular" panose="020B0500000000000000" pitchFamily="34" charset="-128"/>
                          <a:ea typeface="Source Han Sans CN Regular" panose="020B0500000000000000" pitchFamily="34" charset="-128"/>
                        </a:rPr>
                        <a:t> </a:t>
                      </a:r>
                      <a:endParaRPr lang="zh-CN" altLang="en-US" dirty="0">
                        <a:latin typeface="Source Han Sans CN Regular" panose="020B0500000000000000" pitchFamily="34" charset="-128"/>
                        <a:ea typeface="Source Han Sans CN Regular" panose="020B0500000000000000" pitchFamily="34" charset="-128"/>
                      </a:endParaRPr>
                    </a:p>
                  </a:txBody>
                  <a:tcPr anchor="ctr">
                    <a:solidFill>
                      <a:schemeClr val="accent4">
                        <a:lumMod val="40000"/>
                        <a:lumOff val="60000"/>
                      </a:schemeClr>
                    </a:solidFill>
                  </a:tcPr>
                </a:tc>
                <a:tc>
                  <a:txBody>
                    <a:bodyPr/>
                    <a:lstStyle/>
                    <a:p>
                      <a:pPr algn="l"/>
                      <a:endParaRPr lang="zh-CN" altLang="en-US" sz="1200" b="0" i="0" dirty="0">
                        <a:latin typeface="Source Han Sans CN Normal" panose="020B0500000000000000" pitchFamily="34" charset="-128"/>
                        <a:ea typeface="Source Han Sans CN Normal" panose="020B0500000000000000" pitchFamily="34" charset="-128"/>
                      </a:endParaRPr>
                    </a:p>
                  </a:txBody>
                  <a:tcPr anchor="ctr">
                    <a:solidFill>
                      <a:schemeClr val="accent4">
                        <a:lumMod val="40000"/>
                        <a:lumOff val="60000"/>
                      </a:schemeClr>
                    </a:solidFill>
                  </a:tcPr>
                </a:tc>
                <a:tc>
                  <a:txBody>
                    <a:bodyPr/>
                    <a:lstStyle/>
                    <a:p>
                      <a:pPr algn="ctr"/>
                      <a:r>
                        <a:rPr lang="en-US" altLang="zh-CN" sz="1800" kern="1200" dirty="0">
                          <a:solidFill>
                            <a:schemeClr val="dk1"/>
                          </a:solidFill>
                          <a:effectLst/>
                          <a:latin typeface="Source Han Sans CN Regular" panose="020B0500000000000000" pitchFamily="34" charset="-128"/>
                          <a:ea typeface="Source Han Sans CN Regular" panose="020B0500000000000000" pitchFamily="34" charset="-128"/>
                          <a:cs typeface="+mn-cs"/>
                        </a:rPr>
                        <a:t>20:00-21:00</a:t>
                      </a:r>
                      <a:r>
                        <a:rPr lang="zh-CN" altLang="zh-CN" dirty="0">
                          <a:effectLst/>
                        </a:rPr>
                        <a:t> </a:t>
                      </a:r>
                      <a:endParaRPr lang="zh-CN" altLang="en-US" dirty="0"/>
                    </a:p>
                  </a:txBody>
                  <a:tcPr anchor="ctr">
                    <a:solidFill>
                      <a:schemeClr val="accent4">
                        <a:lumMod val="40000"/>
                        <a:lumOff val="60000"/>
                      </a:schemeClr>
                    </a:solidFill>
                  </a:tcPr>
                </a:tc>
              </a:tr>
              <a:tr h="224655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1800" b="1" kern="1200" dirty="0">
                          <a:solidFill>
                            <a:schemeClr val="dk1"/>
                          </a:solidFill>
                          <a:effectLst/>
                          <a:latin typeface="Source Han Sans CN Regular" panose="020B0500000000000000" pitchFamily="34" charset="-128"/>
                          <a:ea typeface="Source Han Sans CN Regular" panose="020B0500000000000000" pitchFamily="34" charset="-128"/>
                          <a:cs typeface="+mn-cs"/>
                        </a:rPr>
                        <a:t>环节</a:t>
                      </a:r>
                      <a:r>
                        <a:rPr lang="zh-CN" altLang="en-US" sz="1800" b="1" kern="1200" dirty="0">
                          <a:solidFill>
                            <a:schemeClr val="dk1"/>
                          </a:solidFill>
                          <a:effectLst/>
                          <a:latin typeface="Source Han Sans CN Regular" panose="020B0500000000000000" pitchFamily="34" charset="-128"/>
                          <a:ea typeface="Source Han Sans CN Regular" panose="020B0500000000000000" pitchFamily="34" charset="-128"/>
                          <a:cs typeface="+mn-cs"/>
                        </a:rPr>
                        <a:t>三</a:t>
                      </a:r>
                      <a:endParaRPr lang="zh-CN" altLang="zh-CN" sz="1800" kern="1200" dirty="0">
                        <a:solidFill>
                          <a:schemeClr val="dk1"/>
                        </a:solidFill>
                        <a:effectLst/>
                        <a:latin typeface="Source Han Sans CN Regular" panose="020B0500000000000000" pitchFamily="34" charset="-128"/>
                        <a:ea typeface="Source Han Sans CN Regular" panose="020B0500000000000000" pitchFamily="34" charset="-128"/>
                        <a:cs typeface="+mn-cs"/>
                      </a:endParaRPr>
                    </a:p>
                    <a:p>
                      <a:endParaRPr lang="zh-CN" altLang="en-US" dirty="0"/>
                    </a:p>
                  </a:txBody>
                  <a:tcPr anchor="ctr">
                    <a:solidFill>
                      <a:schemeClr val="accent4">
                        <a:lumMod val="20000"/>
                        <a:lumOff val="80000"/>
                      </a:schemeClr>
                    </a:solidFill>
                  </a:tcPr>
                </a:tc>
                <a:tc>
                  <a:txBody>
                    <a:bodyPr/>
                    <a:lstStyle/>
                    <a:p>
                      <a:r>
                        <a:rPr lang="zh-CN" altLang="zh-CN" sz="1400" kern="1200" dirty="0">
                          <a:solidFill>
                            <a:schemeClr val="dk1"/>
                          </a:solidFill>
                          <a:effectLst/>
                          <a:latin typeface="微软雅黑 Light" panose="020B0502040204020203" charset="-122"/>
                          <a:ea typeface="微软雅黑 Light" panose="020B0502040204020203" charset="-122"/>
                          <a:cs typeface="微软雅黑 Light" panose="020B0502040204020203" charset="-122"/>
                        </a:rPr>
                        <a:t>「音乐与酒自在舞」舞池蹦迪活动，靠近午夜进行，给女孩们一个安全自由的锐舞空间。</a:t>
                      </a:r>
                      <a:r>
                        <a:rPr lang="zh-CN" altLang="zh-CN" sz="1400" dirty="0">
                          <a:effectLst/>
                          <a:latin typeface="微软雅黑 Light" panose="020B0502040204020203" charset="-122"/>
                          <a:ea typeface="微软雅黑 Light" panose="020B0502040204020203" charset="-122"/>
                          <a:cs typeface="微软雅黑 Light" panose="020B0502040204020203" charset="-122"/>
                        </a:rPr>
                        <a:t> </a:t>
                      </a:r>
                      <a:endParaRPr lang="zh-CN" altLang="en-US" sz="1400" dirty="0">
                        <a:latin typeface="微软雅黑 Light" panose="020B0502040204020203" charset="-122"/>
                        <a:ea typeface="微软雅黑 Light" panose="020B0502040204020203" charset="-122"/>
                        <a:cs typeface="微软雅黑 Light" panose="020B0502040204020203" charset="-122"/>
                      </a:endParaRPr>
                    </a:p>
                  </a:txBody>
                  <a:tcPr anchor="ctr">
                    <a:solidFill>
                      <a:schemeClr val="accent4">
                        <a:lumMod val="20000"/>
                        <a:lumOff val="80000"/>
                      </a:schemeClr>
                    </a:solidFill>
                  </a:tcPr>
                </a:tc>
                <a:tc>
                  <a:txBody>
                    <a:bodyPr/>
                    <a:lstStyle/>
                    <a:p>
                      <a:pPr algn="ctr"/>
                      <a:r>
                        <a:rPr lang="en-US" altLang="zh-CN" sz="1800" kern="1200" dirty="0">
                          <a:solidFill>
                            <a:schemeClr val="dk1"/>
                          </a:solidFill>
                          <a:effectLst/>
                          <a:latin typeface="Source Han Sans CN Regular" panose="020B0500000000000000" pitchFamily="34" charset="-128"/>
                          <a:ea typeface="Source Han Sans CN Regular" panose="020B0500000000000000" pitchFamily="34" charset="-128"/>
                          <a:cs typeface="+mn-cs"/>
                        </a:rPr>
                        <a:t>22:00-</a:t>
                      </a:r>
                      <a:endParaRPr lang="zh-CN" altLang="en-US" dirty="0">
                        <a:latin typeface="Source Han Sans CN Regular" panose="020B0500000000000000" pitchFamily="34" charset="-128"/>
                        <a:ea typeface="Source Han Sans CN Regular" panose="020B0500000000000000" pitchFamily="34" charset="-128"/>
                      </a:endParaRPr>
                    </a:p>
                  </a:txBody>
                  <a:tcPr anchor="ctr">
                    <a:solidFill>
                      <a:schemeClr val="accent4">
                        <a:lumMod val="20000"/>
                        <a:lumOff val="80000"/>
                      </a:schemeClr>
                    </a:solidFill>
                  </a:tcPr>
                </a:tc>
              </a:tr>
            </a:tbl>
          </a:graphicData>
        </a:graphic>
      </p:graphicFrame>
      <p:graphicFrame>
        <p:nvGraphicFramePr>
          <p:cNvPr id="7" name="表格 6"/>
          <p:cNvGraphicFramePr>
            <a:graphicFrameLocks noGrp="1"/>
          </p:cNvGraphicFramePr>
          <p:nvPr/>
        </p:nvGraphicFramePr>
        <p:xfrm>
          <a:off x="6257368" y="315538"/>
          <a:ext cx="5598458" cy="6226919"/>
        </p:xfrm>
        <a:graphic>
          <a:graphicData uri="http://schemas.openxmlformats.org/drawingml/2006/table">
            <a:tbl>
              <a:tblPr firstRow="1" bandRow="1">
                <a:tableStyleId>{D7AC3CCA-C797-4891-BE02-D94E43425B78}</a:tableStyleId>
              </a:tblPr>
              <a:tblGrid>
                <a:gridCol w="802339"/>
                <a:gridCol w="3859306"/>
                <a:gridCol w="936813"/>
              </a:tblGrid>
              <a:tr h="712688">
                <a:tc>
                  <a:txBody>
                    <a:bodyPr/>
                    <a:lstStyle/>
                    <a:p>
                      <a:pPr algn="ctr"/>
                      <a:r>
                        <a:rPr lang="en-US" altLang="zh-CN" sz="1800" b="0" i="0" kern="1200" dirty="0">
                          <a:solidFill>
                            <a:srgbClr val="120D13"/>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PART</a:t>
                      </a:r>
                      <a:r>
                        <a:rPr lang="zh-CN" altLang="zh-CN" dirty="0">
                          <a:solidFill>
                            <a:srgbClr val="120D13"/>
                          </a:solidFill>
                          <a:effectLst/>
                        </a:rPr>
                        <a:t> </a:t>
                      </a:r>
                      <a:endParaRPr lang="zh-CN" altLang="en-US" dirty="0">
                        <a:solidFill>
                          <a:srgbClr val="120D13"/>
                        </a:solidFill>
                      </a:endParaRPr>
                    </a:p>
                  </a:txBody>
                  <a:tcPr anchor="ctr">
                    <a:solidFill>
                      <a:schemeClr val="accent4">
                        <a:lumMod val="20000"/>
                        <a:lumOff val="80000"/>
                      </a:schemeClr>
                    </a:solidFill>
                  </a:tcPr>
                </a:tc>
                <a:tc>
                  <a:txBody>
                    <a:bodyPr/>
                    <a:lstStyle/>
                    <a:p>
                      <a:pPr algn="ctr">
                        <a:lnSpc>
                          <a:spcPct val="120000"/>
                        </a:lnSpc>
                        <a:spcBef>
                          <a:spcPts val="600"/>
                        </a:spcBef>
                        <a:spcAft>
                          <a:spcPts val="600"/>
                        </a:spcAft>
                      </a:pPr>
                      <a:r>
                        <a:rPr lang="en-US" sz="1800" b="0" i="0" dirty="0">
                          <a:effectLst/>
                          <a:latin typeface="Helvetica Neue Medium" panose="02000503000000020004" pitchFamily="2" charset="0"/>
                          <a:ea typeface="Helvetica Neue Medium" panose="02000503000000020004" pitchFamily="2" charset="0"/>
                          <a:cs typeface="Helvetica Neue Medium" panose="02000503000000020004" pitchFamily="2" charset="0"/>
                        </a:rPr>
                        <a:t>CONTENT</a:t>
                      </a:r>
                      <a:endParaRPr lang="zh-CN" sz="1800" b="0" i="0" dirty="0">
                        <a:effectLst/>
                        <a:latin typeface="Helvetica Neue Medium" panose="02000503000000020004" pitchFamily="2" charset="0"/>
                        <a:ea typeface="宋体" panose="02010600030101010101" pitchFamily="2" charset="-122"/>
                        <a:cs typeface="Helvetica Neue Medium" panose="02000503000000020004" pitchFamily="2" charset="0"/>
                      </a:endParaRPr>
                    </a:p>
                  </a:txBody>
                  <a:tcPr marL="76200" marR="76200" marT="38100" marB="19050" anchor="ctr">
                    <a:solidFill>
                      <a:schemeClr val="accent4">
                        <a:lumMod val="20000"/>
                        <a:lumOff val="80000"/>
                      </a:schemeClr>
                    </a:solidFill>
                  </a:tcPr>
                </a:tc>
                <a:tc>
                  <a:txBody>
                    <a:bodyPr/>
                    <a:lstStyle/>
                    <a:p>
                      <a:pPr algn="ctr"/>
                      <a:r>
                        <a:rPr lang="en-US" altLang="zh-CN" b="0" i="0" dirty="0">
                          <a:latin typeface="Helvetica Neue Medium" panose="02000503000000020004" pitchFamily="2" charset="0"/>
                          <a:ea typeface="Helvetica Neue Medium" panose="02000503000000020004" pitchFamily="2" charset="0"/>
                          <a:cs typeface="Helvetica Neue Medium" panose="02000503000000020004" pitchFamily="2" charset="0"/>
                        </a:rPr>
                        <a:t>TIME</a:t>
                      </a:r>
                      <a:br>
                        <a:rPr lang="en-US" altLang="zh-CN" b="0" i="0" dirty="0">
                          <a:latin typeface="Helvetica Neue Medium" panose="02000503000000020004" pitchFamily="2" charset="0"/>
                          <a:ea typeface="Helvetica Neue Medium" panose="02000503000000020004" pitchFamily="2" charset="0"/>
                          <a:cs typeface="Helvetica Neue Medium" panose="02000503000000020004" pitchFamily="2" charset="0"/>
                        </a:rPr>
                      </a:br>
                      <a:r>
                        <a:rPr lang="en-US" altLang="zh-CN" b="0" i="0" dirty="0">
                          <a:latin typeface="Helvetica Neue Medium" panose="02000503000000020004" pitchFamily="2" charset="0"/>
                          <a:ea typeface="Helvetica Neue Medium" panose="02000503000000020004" pitchFamily="2" charset="0"/>
                          <a:cs typeface="Helvetica Neue Medium" panose="02000503000000020004" pitchFamily="2" charset="0"/>
                        </a:rPr>
                        <a:t>LINE</a:t>
                      </a:r>
                      <a:endParaRPr lang="zh-CN" altLang="en-US" b="0" i="0" dirty="0">
                        <a:latin typeface="Helvetica Neue Medium" panose="02000503000000020004" pitchFamily="2" charset="0"/>
                        <a:cs typeface="Helvetica Neue Medium" panose="02000503000000020004" pitchFamily="2" charset="0"/>
                      </a:endParaRPr>
                    </a:p>
                  </a:txBody>
                  <a:tcPr anchor="ctr">
                    <a:solidFill>
                      <a:schemeClr val="accent4">
                        <a:lumMod val="20000"/>
                        <a:lumOff val="80000"/>
                      </a:schemeClr>
                    </a:solidFill>
                  </a:tcPr>
                </a:tc>
              </a:tr>
              <a:tr h="3196593">
                <a:tc>
                  <a:txBody>
                    <a:bodyPr/>
                    <a:lstStyle/>
                    <a:p>
                      <a:pPr algn="ctr"/>
                      <a:r>
                        <a:rPr lang="en-US" altLang="zh-CN" sz="18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Part</a:t>
                      </a:r>
                      <a:r>
                        <a:rPr lang="zh-CN" altLang="en-US" sz="1800" b="0" i="0" kern="1200" dirty="0">
                          <a:solidFill>
                            <a:schemeClr val="dk1"/>
                          </a:solidFill>
                          <a:effectLst/>
                          <a:latin typeface="Helvetica Neue" panose="02000503000000020004" pitchFamily="2" charset="0"/>
                          <a:ea typeface="Source Han Sans CN Regular" panose="020B0500000000000000" pitchFamily="34" charset="-128"/>
                          <a:cs typeface="Helvetica Neue" panose="02000503000000020004" pitchFamily="2" charset="0"/>
                        </a:rPr>
                        <a:t> </a:t>
                      </a:r>
                      <a:r>
                        <a:rPr lang="en-US" altLang="zh-CN" sz="18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2</a:t>
                      </a:r>
                      <a:endParaRPr lang="zh-CN" altLang="en-US" b="0" i="0" dirty="0">
                        <a:latin typeface="Helvetica Neue" panose="02000503000000020004" pitchFamily="2" charset="0"/>
                        <a:ea typeface="Source Han Sans CN Regular" panose="020B0500000000000000" pitchFamily="34" charset="-128"/>
                        <a:cs typeface="Helvetica Neue" panose="02000503000000020004" pitchFamily="2" charset="0"/>
                      </a:endParaRPr>
                    </a:p>
                  </a:txBody>
                  <a:tcPr anchor="ctr">
                    <a:solidFill>
                      <a:schemeClr val="accent4">
                        <a:lumMod val="40000"/>
                        <a:lumOff val="60000"/>
                      </a:schemeClr>
                    </a:solidFill>
                  </a:tcPr>
                </a:tc>
                <a:tc>
                  <a:txBody>
                    <a:bodyPr/>
                    <a:lstStyle/>
                    <a:p>
                      <a:pPr algn="l"/>
                      <a:endParaRPr lang="zh-CN" altLang="en-US" sz="1200" b="0" i="0" dirty="0">
                        <a:latin typeface="Helvetica Neue Light" panose="02000403000000020004" pitchFamily="2" charset="0"/>
                        <a:ea typeface="Source Han Sans CN Normal" panose="020B0500000000000000" pitchFamily="34" charset="-128"/>
                      </a:endParaRPr>
                    </a:p>
                  </a:txBody>
                  <a:tcPr anchor="ctr">
                    <a:solidFill>
                      <a:schemeClr val="accent4">
                        <a:lumMod val="40000"/>
                        <a:lumOff val="60000"/>
                      </a:schemeClr>
                    </a:solidFill>
                  </a:tcPr>
                </a:tc>
                <a:tc>
                  <a:txBody>
                    <a:bodyPr/>
                    <a:lstStyle/>
                    <a:p>
                      <a:pPr algn="ctr"/>
                      <a:r>
                        <a:rPr lang="en-US" altLang="zh-CN" sz="18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20:00-21:00</a:t>
                      </a:r>
                      <a:r>
                        <a:rPr lang="zh-CN" altLang="zh-CN" b="0" i="0" dirty="0">
                          <a:effectLst/>
                          <a:latin typeface="Helvetica Neue" panose="02000503000000020004" pitchFamily="2" charset="0"/>
                          <a:cs typeface="Helvetica Neue" panose="02000503000000020004" pitchFamily="2" charset="0"/>
                        </a:rPr>
                        <a:t> </a:t>
                      </a:r>
                      <a:endParaRPr lang="zh-CN" altLang="en-US" b="0" i="0" dirty="0">
                        <a:latin typeface="Helvetica Neue" panose="02000503000000020004" pitchFamily="2" charset="0"/>
                        <a:cs typeface="Helvetica Neue" panose="02000503000000020004" pitchFamily="2" charset="0"/>
                      </a:endParaRPr>
                    </a:p>
                  </a:txBody>
                  <a:tcPr anchor="ctr">
                    <a:solidFill>
                      <a:schemeClr val="accent4">
                        <a:lumMod val="40000"/>
                        <a:lumOff val="60000"/>
                      </a:schemeClr>
                    </a:solidFill>
                  </a:tcPr>
                </a:tc>
              </a:tr>
              <a:tr h="231763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Part 2</a:t>
                      </a:r>
                      <a:endParaRPr lang="zh-CN" altLang="zh-CN" sz="1800" b="0" i="0" kern="1200" dirty="0">
                        <a:solidFill>
                          <a:schemeClr val="dk1"/>
                        </a:solidFill>
                        <a:effectLst/>
                        <a:latin typeface="Helvetica Neue" panose="02000503000000020004" pitchFamily="2" charset="0"/>
                        <a:ea typeface="Source Han Sans CN Regular" panose="020B0500000000000000" pitchFamily="34" charset="-128"/>
                        <a:cs typeface="Helvetica Neue" panose="02000503000000020004" pitchFamily="2" charset="0"/>
                      </a:endParaRPr>
                    </a:p>
                    <a:p>
                      <a:endParaRPr lang="zh-CN" altLang="en-US" b="0" i="0" dirty="0">
                        <a:latin typeface="Helvetica Neue" panose="02000503000000020004" pitchFamily="2" charset="0"/>
                        <a:cs typeface="Helvetica Neue" panose="02000503000000020004" pitchFamily="2" charset="0"/>
                      </a:endParaRPr>
                    </a:p>
                  </a:txBody>
                  <a:tcPr anchor="ctr">
                    <a:solidFill>
                      <a:schemeClr val="accent4">
                        <a:lumMod val="20000"/>
                        <a:lumOff val="80000"/>
                      </a:schemeClr>
                    </a:solidFill>
                  </a:tcPr>
                </a:tc>
                <a:tc>
                  <a:txBody>
                    <a:bodyPr/>
                    <a:lstStyle/>
                    <a:p>
                      <a:pPr lvl="0"/>
                      <a:r>
                        <a:rPr lang="en-US" altLang="zh-CN" sz="1400" b="0" i="0" kern="1200" dirty="0">
                          <a:solidFill>
                            <a:schemeClr val="dk1"/>
                          </a:solidFill>
                          <a:effectLst/>
                          <a:latin typeface="Helvetica Neue Light" panose="02000403000000020004" pitchFamily="2" charset="0"/>
                          <a:ea typeface="Helvetica Neue Light" panose="02000403000000020004" pitchFamily="2" charset="0"/>
                          <a:cs typeface="+mn-cs"/>
                        </a:rPr>
                        <a:t>"</a:t>
                      </a:r>
                      <a:r>
                        <a:rPr lang="en-US" altLang="zh-CN" sz="1400" b="0" i="1" kern="1200" dirty="0">
                          <a:solidFill>
                            <a:schemeClr val="dk1"/>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Music and Drink, Free Dance</a:t>
                      </a:r>
                      <a:r>
                        <a:rPr lang="en-US" altLang="zh-CN" sz="1400" b="0" i="0" kern="1200" dirty="0">
                          <a:solidFill>
                            <a:schemeClr val="dk1"/>
                          </a:solidFill>
                          <a:effectLst/>
                          <a:latin typeface="Helvetica Neue Light" panose="02000403000000020004" pitchFamily="2" charset="0"/>
                          <a:ea typeface="Helvetica Neue Light" panose="02000403000000020004" pitchFamily="2" charset="0"/>
                          <a:cs typeface="+mn-cs"/>
                        </a:rPr>
                        <a:t>" dance floor disco event, held near midnight, providing girls with a safe and free dance space.</a:t>
                      </a:r>
                      <a:r>
                        <a:rPr lang="zh-CN" altLang="zh-CN" sz="1400" b="0" i="0" dirty="0">
                          <a:effectLst/>
                          <a:latin typeface="Helvetica Neue Light" panose="02000403000000020004" pitchFamily="2" charset="0"/>
                        </a:rPr>
                        <a:t> </a:t>
                      </a:r>
                      <a:endParaRPr lang="zh-CN" altLang="en-US" sz="1400" b="0" i="0" dirty="0">
                        <a:latin typeface="Helvetica Neue Light" panose="02000403000000020004" pitchFamily="2" charset="0"/>
                        <a:cs typeface="Helvetica Neue Medium" panose="02000503000000020004" pitchFamily="2" charset="0"/>
                      </a:endParaRPr>
                    </a:p>
                  </a:txBody>
                  <a:tcPr anchor="ctr">
                    <a:solidFill>
                      <a:schemeClr val="accent4">
                        <a:lumMod val="20000"/>
                        <a:lumOff val="80000"/>
                      </a:schemeClr>
                    </a:solidFill>
                  </a:tcPr>
                </a:tc>
                <a:tc>
                  <a:txBody>
                    <a:bodyPr/>
                    <a:lstStyle/>
                    <a:p>
                      <a:pPr algn="ctr"/>
                      <a:r>
                        <a:rPr lang="en-US" altLang="zh-CN" sz="18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22:00-</a:t>
                      </a:r>
                      <a:endParaRPr lang="zh-CN" altLang="en-US" b="0" i="0" dirty="0">
                        <a:latin typeface="Helvetica Neue" panose="02000503000000020004" pitchFamily="2" charset="0"/>
                        <a:ea typeface="Source Han Sans CN Regular" panose="020B0500000000000000" pitchFamily="34" charset="-128"/>
                        <a:cs typeface="Helvetica Neue" panose="02000503000000020004" pitchFamily="2" charset="0"/>
                      </a:endParaRPr>
                    </a:p>
                  </a:txBody>
                  <a:tcPr anchor="ctr">
                    <a:solidFill>
                      <a:schemeClr val="accent4">
                        <a:lumMod val="20000"/>
                        <a:lumOff val="80000"/>
                      </a:schemeClr>
                    </a:solidFill>
                  </a:tcPr>
                </a:tc>
              </a:tr>
            </a:tbl>
          </a:graphicData>
        </a:graphic>
      </p:graphicFrame>
      <p:pic>
        <p:nvPicPr>
          <p:cNvPr id="2" name="Drawing 0"/>
          <p:cNvPicPr>
            <a:picLocks noChangeAspect="1"/>
          </p:cNvPicPr>
          <p:nvPr/>
        </p:nvPicPr>
        <p:blipFill>
          <a:blip r:embed="rId1"/>
          <a:stretch>
            <a:fillRect/>
          </a:stretch>
        </p:blipFill>
        <p:spPr>
          <a:xfrm>
            <a:off x="2264707" y="1104412"/>
            <a:ext cx="1782857" cy="3001143"/>
          </a:xfrm>
          <a:prstGeom prst="rect">
            <a:avLst/>
          </a:prstGeom>
        </p:spPr>
      </p:pic>
      <p:pic>
        <p:nvPicPr>
          <p:cNvPr id="3" name="Drawing 1"/>
          <p:cNvPicPr>
            <a:picLocks noChangeAspect="1"/>
          </p:cNvPicPr>
          <p:nvPr/>
        </p:nvPicPr>
        <p:blipFill>
          <a:blip r:embed="rId2"/>
          <a:stretch>
            <a:fillRect/>
          </a:stretch>
        </p:blipFill>
        <p:spPr>
          <a:xfrm>
            <a:off x="7921439" y="1085913"/>
            <a:ext cx="2174142" cy="301964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7504" y="-72259"/>
            <a:ext cx="12333902" cy="7002517"/>
          </a:xfrm>
          <a:prstGeom prst="rect">
            <a:avLst/>
          </a:prstGeom>
          <a:solidFill>
            <a:srgbClr val="120D13"/>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kumimoji="1" lang="zh-CN" altLang="en-US" dirty="0">
              <a:ln w="0"/>
              <a:gradFill>
                <a:gsLst>
                  <a:gs pos="21000">
                    <a:srgbClr val="53575C"/>
                  </a:gs>
                  <a:gs pos="88000">
                    <a:srgbClr val="C5C7CA"/>
                  </a:gs>
                </a:gsLst>
                <a:lin ang="5400000"/>
              </a:gradFill>
            </a:endParaRPr>
          </a:p>
        </p:txBody>
      </p:sp>
      <p:sp>
        <p:nvSpPr>
          <p:cNvPr id="7" name="标题 1"/>
          <p:cNvSpPr txBox="1"/>
          <p:nvPr/>
        </p:nvSpPr>
        <p:spPr>
          <a:xfrm>
            <a:off x="522516" y="217208"/>
            <a:ext cx="82987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D8B266"/>
                </a:solidFill>
                <a:latin typeface="H-BuMing-B" panose="02020800000000000000" pitchFamily="18" charset="-128"/>
                <a:ea typeface="H-BuMing-B" panose="02020800000000000000" pitchFamily="18" charset="-128"/>
                <a:cs typeface="Arial" panose="020B0604020202020204" pitchFamily="34" charset="0"/>
              </a:rPr>
              <a:t>3.</a:t>
            </a:r>
            <a:r>
              <a:rPr lang="zh-CN" altLang="en-US" sz="2800" b="1" dirty="0">
                <a:solidFill>
                  <a:srgbClr val="D8B266"/>
                </a:solidFill>
                <a:latin typeface="微软雅黑" panose="020B0503020204020204" charset="-122"/>
                <a:ea typeface="微软雅黑" panose="020B0503020204020204" charset="-122"/>
                <a:cs typeface="微软雅黑" panose="020B0503020204020204" charset="-122"/>
              </a:rPr>
              <a:t> 特别互动</a:t>
            </a:r>
            <a:r>
              <a:rPr lang="zh-CN" altLang="en-US" sz="2800" b="1" dirty="0">
                <a:solidFill>
                  <a:srgbClr val="D8B266"/>
                </a:solidFill>
                <a:latin typeface="H-BuMing-B" panose="02020800000000000000" pitchFamily="18" charset="-128"/>
                <a:ea typeface="H-BuMing-B" panose="02020800000000000000" pitchFamily="18" charset="-128"/>
                <a:cs typeface="Arial" panose="020B0604020202020204" pitchFamily="34" charset="0"/>
              </a:rPr>
              <a:t>  </a:t>
            </a:r>
            <a:r>
              <a:rPr lang="en-US" altLang="zh-CN" sz="2000" b="1" dirty="0">
                <a:solidFill>
                  <a:srgbClr val="D8B266"/>
                </a:solidFill>
                <a:effectLst/>
                <a:latin typeface="Hoefler Text Black" panose="02030602050506020203" pitchFamily="18" charset="0"/>
                <a:ea typeface="Segoe UI" panose="020B0502040204020203" pitchFamily="34" charset="0"/>
                <a:cs typeface="Segoe UI" panose="020B0502040204020203" pitchFamily="34" charset="0"/>
              </a:rPr>
              <a:t>Special</a:t>
            </a:r>
            <a:r>
              <a:rPr lang="zh-CN" altLang="en-US" sz="2000" b="1" dirty="0">
                <a:solidFill>
                  <a:srgbClr val="D8B266"/>
                </a:solidFill>
                <a:effectLst/>
                <a:latin typeface="Hoefler Text Black" panose="02030602050506020203" pitchFamily="18" charset="0"/>
                <a:ea typeface="Segoe UI" panose="020B0502040204020203" pitchFamily="34" charset="0"/>
                <a:cs typeface="Segoe UI" panose="020B0502040204020203" pitchFamily="34" charset="0"/>
              </a:rPr>
              <a:t> </a:t>
            </a:r>
            <a:r>
              <a:rPr lang="en-US" altLang="zh-CN" sz="2000" b="1" dirty="0">
                <a:solidFill>
                  <a:srgbClr val="D8B266"/>
                </a:solidFill>
                <a:effectLst/>
                <a:latin typeface="Hoefler Text Black" panose="02030602050506020203" pitchFamily="18" charset="0"/>
                <a:ea typeface="Segoe UI" panose="020B0502040204020203" pitchFamily="34" charset="0"/>
                <a:cs typeface="Segoe UI" panose="020B0502040204020203" pitchFamily="34" charset="0"/>
              </a:rPr>
              <a:t>Interaction</a:t>
            </a:r>
            <a:endParaRPr kumimoji="1" lang="en-US" altLang="zh-CN" sz="2000" b="1" dirty="0">
              <a:solidFill>
                <a:srgbClr val="D8B266"/>
              </a:solidFill>
              <a:effectLst/>
              <a:latin typeface="Hoefler Text Black" panose="02030602050506020203" pitchFamily="18" charset="0"/>
              <a:ea typeface="Segoe UI" panose="020B0502040204020203" pitchFamily="34" charset="0"/>
              <a:cs typeface="Segoe UI" panose="020B0502040204020203" pitchFamily="34" charset="0"/>
            </a:endParaRPr>
          </a:p>
        </p:txBody>
      </p:sp>
      <p:sp>
        <p:nvSpPr>
          <p:cNvPr id="5" name="内容占位符 2"/>
          <p:cNvSpPr txBox="1"/>
          <p:nvPr/>
        </p:nvSpPr>
        <p:spPr>
          <a:xfrm>
            <a:off x="1099457" y="1372001"/>
            <a:ext cx="4822372" cy="50525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600"/>
              </a:spcBef>
              <a:spcAft>
                <a:spcPts val="600"/>
              </a:spcAft>
              <a:buClr>
                <a:schemeClr val="bg1">
                  <a:lumMod val="75000"/>
                </a:schemeClr>
              </a:buClr>
              <a:buFont typeface="Wingdings" panose="05000000000000000000" pitchFamily="2" charset="2"/>
              <a:buChar char="u"/>
            </a:pPr>
            <a:r>
              <a:rPr lang="zh-CN" altLang="en-US" sz="1600" b="1"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 </a:t>
            </a:r>
            <a:r>
              <a:rPr lang="zh-CN" altLang="zh-CN" sz="1600" b="1"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好东西电影拍立得打卡互动</a:t>
            </a:r>
            <a:r>
              <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（是否需要得到电影</a:t>
            </a:r>
            <a:r>
              <a:rPr lang="zh-CN" altLang="en-US"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 </a:t>
            </a:r>
            <a:r>
              <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发行方支持？</a:t>
            </a:r>
            <a:r>
              <a:rPr lang="en-US"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可以自发</a:t>
            </a:r>
            <a:r>
              <a:rPr lang="en-US"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看线下酒吧是否想融合）</a:t>
            </a:r>
            <a:endPar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endParaRPr>
          </a:p>
          <a:p>
            <a:pPr marL="575945">
              <a:lnSpc>
                <a:spcPct val="120000"/>
              </a:lnSpc>
              <a:spcBef>
                <a:spcPts val="600"/>
              </a:spcBef>
              <a:spcAft>
                <a:spcPts val="600"/>
              </a:spcAft>
            </a:pPr>
            <a:r>
              <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尝试与《好东西》电影联名，场地张贴电影金句海报吸引顾客打卡，强调女性现实主义内涵，</a:t>
            </a:r>
            <a:endPar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endParaRPr>
          </a:p>
          <a:p>
            <a:pPr marL="575945">
              <a:lnSpc>
                <a:spcPct val="120000"/>
              </a:lnSpc>
              <a:spcBef>
                <a:spcPts val="600"/>
              </a:spcBef>
              <a:spcAft>
                <a:spcPts val="600"/>
              </a:spcAft>
            </a:pPr>
            <a:r>
              <a:rPr lang="en-US"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月经怎么了？这世界上有一半的人都在流血</a:t>
            </a:r>
            <a:r>
              <a:rPr lang="en-US"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a:t>
            </a:r>
            <a:endPar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endParaRPr>
          </a:p>
          <a:p>
            <a:pPr marL="575945">
              <a:lnSpc>
                <a:spcPct val="120000"/>
              </a:lnSpc>
              <a:spcBef>
                <a:spcPts val="600"/>
              </a:spcBef>
              <a:spcAft>
                <a:spcPts val="600"/>
              </a:spcAft>
            </a:pPr>
            <a:r>
              <a:rPr lang="en-US"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要给年轻人机会</a:t>
            </a:r>
            <a:r>
              <a:rPr lang="en-US"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a:t>
            </a:r>
            <a:endPar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endParaRPr>
          </a:p>
          <a:p>
            <a:pPr marL="575945">
              <a:lnSpc>
                <a:spcPct val="120000"/>
              </a:lnSpc>
              <a:spcBef>
                <a:spcPts val="600"/>
              </a:spcBef>
              <a:spcAft>
                <a:spcPts val="600"/>
              </a:spcAft>
            </a:pPr>
            <a:r>
              <a:rPr lang="en-US"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我正直、勇敢、有阅读量，我有什么可怜的？</a:t>
            </a:r>
            <a:r>
              <a:rPr lang="en-US"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a:t>
            </a:r>
            <a:endPar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endParaRPr>
          </a:p>
          <a:p>
            <a:pPr marL="575945">
              <a:lnSpc>
                <a:spcPct val="120000"/>
              </a:lnSpc>
              <a:spcBef>
                <a:spcPts val="600"/>
              </a:spcBef>
              <a:spcAft>
                <a:spcPts val="600"/>
              </a:spcAft>
            </a:pPr>
            <a:r>
              <a:rPr lang="en-US"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我们不玩他们的游戏了，我们建立新的游戏规则</a:t>
            </a:r>
            <a:r>
              <a:rPr lang="en-US"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a:t>
            </a:r>
            <a:endPar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endParaRPr>
          </a:p>
          <a:p>
            <a:pPr marL="575945">
              <a:lnSpc>
                <a:spcPct val="120000"/>
              </a:lnSpc>
              <a:spcBef>
                <a:spcPts val="600"/>
              </a:spcBef>
              <a:spcAft>
                <a:spcPts val="600"/>
              </a:spcAft>
            </a:pPr>
            <a:r>
              <a:rPr lang="en-US"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礼貌不会破坏氛围，不礼貌才会</a:t>
            </a:r>
            <a:r>
              <a:rPr lang="en-US"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等。</a:t>
            </a:r>
            <a:endPar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endParaRPr>
          </a:p>
          <a:p>
            <a:pPr marL="575945">
              <a:lnSpc>
                <a:spcPct val="120000"/>
              </a:lnSpc>
              <a:spcBef>
                <a:spcPts val="600"/>
              </a:spcBef>
              <a:spcAft>
                <a:spcPts val="600"/>
              </a:spcAft>
            </a:pPr>
            <a:r>
              <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场地专属</a:t>
            </a:r>
            <a:r>
              <a:rPr lang="en-US"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tag</a:t>
            </a:r>
            <a:r>
              <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a:t>
            </a:r>
            <a:r>
              <a:rPr lang="en-US"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萨福好东西</a:t>
            </a:r>
            <a:r>
              <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rPr>
              <a:t> </a:t>
            </a:r>
            <a:endParaRPr lang="zh-CN" altLang="zh-CN" sz="1600" dirty="0">
              <a:solidFill>
                <a:schemeClr val="bg1">
                  <a:lumMod val="75000"/>
                </a:schemeClr>
              </a:solidFill>
              <a:latin typeface="微软雅黑 Light" panose="020B0502040204020203" charset="-122"/>
              <a:ea typeface="微软雅黑 Light" panose="020B0502040204020203" charset="-122"/>
              <a:cs typeface="微软雅黑 Light" panose="020B0502040204020203" charset="-122"/>
            </a:endParaRPr>
          </a:p>
        </p:txBody>
      </p:sp>
      <p:sp>
        <p:nvSpPr>
          <p:cNvPr id="6" name="内容占位符 2"/>
          <p:cNvSpPr txBox="1"/>
          <p:nvPr/>
        </p:nvSpPr>
        <p:spPr>
          <a:xfrm>
            <a:off x="6340926" y="1372000"/>
            <a:ext cx="5142862" cy="505255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000"/>
              </a:spcBef>
              <a:buClr>
                <a:schemeClr val="bg1">
                  <a:lumMod val="75000"/>
                </a:schemeClr>
              </a:buClr>
              <a:buFont typeface="Wingdings" panose="05000000000000000000" pitchFamily="2" charset="2"/>
              <a:buChar char="u"/>
            </a:pPr>
            <a:r>
              <a:rPr lang="zh-CN" altLang="zh-CN" sz="1500" b="1" i="1" dirty="0">
                <a:solidFill>
                  <a:schemeClr val="bg1">
                    <a:lumMod val="75000"/>
                  </a:schemeClr>
                </a:solidFill>
                <a:effectLst/>
                <a:latin typeface="Helvetica Neue" panose="02000503000000020004" pitchFamily="2" charset="0"/>
                <a:ea typeface="宋体" panose="02010600030101010101" pitchFamily="2" charset="-122"/>
                <a:cs typeface="Helvetica Neue" panose="02000503000000020004" pitchFamily="2" charset="0"/>
              </a:rPr>
              <a:t>“</a:t>
            </a:r>
            <a:r>
              <a:rPr lang="en-US" altLang="zh-CN" sz="1500" b="1" i="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Good Stuff</a:t>
            </a:r>
            <a:r>
              <a:rPr lang="zh-CN" altLang="zh-CN" sz="1500" b="1" i="1" dirty="0">
                <a:solidFill>
                  <a:schemeClr val="bg1">
                    <a:lumMod val="75000"/>
                  </a:schemeClr>
                </a:solidFill>
                <a:effectLst/>
                <a:latin typeface="Helvetica Neue" panose="02000503000000020004" pitchFamily="2" charset="0"/>
                <a:ea typeface="宋体" panose="02010600030101010101" pitchFamily="2" charset="-122"/>
                <a:cs typeface="Helvetica Neue" panose="02000503000000020004" pitchFamily="2" charset="0"/>
              </a:rPr>
              <a:t>”“好东西”</a:t>
            </a:r>
            <a:r>
              <a:rPr lang="en-US" altLang="zh-CN" sz="1500" b="1" i="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US" altLang="zh-CN" sz="1500" b="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Movie Polaroid Photo Check-in Interaction</a:t>
            </a:r>
            <a:r>
              <a:rPr lang="en-US" altLang="zh-CN" sz="1500" dirty="0">
                <a:solidFill>
                  <a:schemeClr val="bg1">
                    <a:lumMod val="75000"/>
                  </a:schemeClr>
                </a:solidFill>
                <a:effectLst/>
                <a:latin typeface="Calibri" panose="020F0502020204030204" pitchFamily="34" charset="0"/>
                <a:ea typeface="Segoe UI" panose="020B0502040204020203" pitchFamily="34" charset="0"/>
                <a:cs typeface="Segoe UI" panose="020B0502040204020203" pitchFamily="34" charset="0"/>
              </a:rPr>
              <a:t> </a:t>
            </a:r>
            <a:endParaRPr lang="en-US" altLang="zh-CN" sz="1500" dirty="0">
              <a:solidFill>
                <a:schemeClr val="bg1">
                  <a:lumMod val="75000"/>
                </a:schemeClr>
              </a:solidFill>
              <a:effectLst/>
              <a:latin typeface="Calibri" panose="020F0502020204030204" pitchFamily="34" charset="0"/>
              <a:ea typeface="Segoe UI" panose="020B0502040204020203" pitchFamily="34" charset="0"/>
              <a:cs typeface="Segoe UI" panose="020B0502040204020203" pitchFamily="34" charset="0"/>
            </a:endParaRPr>
          </a:p>
          <a:p>
            <a:pPr>
              <a:lnSpc>
                <a:spcPct val="150000"/>
              </a:lnSpc>
              <a:buClr>
                <a:schemeClr val="bg1">
                  <a:lumMod val="75000"/>
                </a:schemeClr>
              </a:buClr>
              <a:buSzPct val="50000"/>
            </a:pPr>
            <a:r>
              <a:rPr lang="en-US" altLang="zh-CN" sz="1500" dirty="0">
                <a:solidFill>
                  <a:schemeClr val="bg1">
                    <a:lumMod val="75000"/>
                  </a:schemeClr>
                </a:solidFill>
                <a:effectLst/>
                <a:latin typeface="Calibri" panose="020F0502020204030204" pitchFamily="34" charset="0"/>
                <a:ea typeface="Segoe UI" panose="020B0502040204020203" pitchFamily="34" charset="0"/>
                <a:cs typeface="Segoe UI" panose="020B0502040204020203" pitchFamily="34" charset="0"/>
              </a:rPr>
              <a:t>Attempt to collaborate with the "Good Stuff" movie, displaying movie quote posters around the venue to attract customers for photo check-ins, emphasizing female realism,</a:t>
            </a:r>
            <a:endParaRPr lang="en-US" altLang="zh-CN" sz="1500" dirty="0">
              <a:solidFill>
                <a:schemeClr val="bg1">
                  <a:lumMod val="75000"/>
                </a:schemeClr>
              </a:solidFill>
              <a:effectLst/>
              <a:latin typeface="Calibri" panose="020F0502020204030204" pitchFamily="34" charset="0"/>
              <a:ea typeface="Segoe UI" panose="020B0502040204020203" pitchFamily="34" charset="0"/>
              <a:cs typeface="Segoe UI" panose="020B0502040204020203" pitchFamily="34" charset="0"/>
            </a:endParaRPr>
          </a:p>
          <a:p>
            <a:pPr>
              <a:lnSpc>
                <a:spcPct val="150000"/>
              </a:lnSpc>
              <a:buClr>
                <a:schemeClr val="bg1">
                  <a:lumMod val="75000"/>
                </a:schemeClr>
              </a:buClr>
              <a:buSzPct val="50000"/>
            </a:pPr>
            <a:r>
              <a:rPr lang="en-US" altLang="zh-CN" sz="1500" i="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"What's wrong with menstruation? Half of the world's population bleeds.”</a:t>
            </a:r>
            <a:endParaRPr lang="en-US" altLang="zh-CN" sz="1500" i="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buClr>
                <a:schemeClr val="bg1">
                  <a:lumMod val="75000"/>
                </a:schemeClr>
              </a:buClr>
              <a:buSzPct val="50000"/>
            </a:pPr>
            <a:r>
              <a:rPr lang="en-US" altLang="zh-CN" sz="1500" i="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"Give young people a chance.”</a:t>
            </a:r>
            <a:endParaRPr lang="en-US" altLang="zh-CN" sz="1500" i="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buClr>
                <a:schemeClr val="bg1">
                  <a:lumMod val="75000"/>
                </a:schemeClr>
              </a:buClr>
              <a:buSzPct val="50000"/>
            </a:pPr>
            <a:r>
              <a:rPr lang="en-US" altLang="zh-CN" sz="1500" i="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"I'm upright, brave, and well-read. What's pitiful about me?"</a:t>
            </a:r>
            <a:br>
              <a:rPr lang="en-US" altLang="zh-CN" sz="1500" i="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br>
            <a:r>
              <a:rPr lang="en-US" altLang="zh-CN" sz="1500" i="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"We're not playing their game anymore. We're setting new rules.”</a:t>
            </a:r>
            <a:endParaRPr lang="en-US" altLang="zh-CN" sz="1500" i="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buClr>
                <a:schemeClr val="bg1">
                  <a:lumMod val="75000"/>
                </a:schemeClr>
              </a:buClr>
              <a:buSzPct val="50000"/>
            </a:pPr>
            <a:r>
              <a:rPr lang="en-US" altLang="zh-CN" sz="1500" i="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"Politeness doesn't ruin the atmosphere; impoliteness does." etc.</a:t>
            </a:r>
            <a:endParaRPr lang="en-US" altLang="zh-CN" sz="1500" i="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buClr>
                <a:schemeClr val="bg1">
                  <a:lumMod val="75000"/>
                </a:schemeClr>
              </a:buClr>
              <a:buSzPct val="50000"/>
            </a:pPr>
            <a:r>
              <a:rPr lang="en-US" altLang="zh-CN" sz="1500" dirty="0">
                <a:solidFill>
                  <a:schemeClr val="bg1">
                    <a:lumMod val="75000"/>
                  </a:schemeClr>
                </a:solidFill>
                <a:effectLst/>
                <a:latin typeface="Calibri" panose="020F0502020204030204" pitchFamily="34" charset="0"/>
                <a:ea typeface="Segoe UI" panose="020B0502040204020203" pitchFamily="34" charset="0"/>
                <a:cs typeface="Segoe UI" panose="020B0502040204020203" pitchFamily="34" charset="0"/>
              </a:rPr>
              <a:t>Venue exclusive hashtag: </a:t>
            </a:r>
            <a:r>
              <a:rPr lang="en-US" altLang="zh-CN" sz="1500" i="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a:t>
            </a:r>
            <a:r>
              <a:rPr lang="en-US" altLang="zh-CN" sz="1500" i="1" dirty="0" err="1">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SapphoGoodStuff</a:t>
            </a:r>
            <a:r>
              <a:rPr lang="en-US" altLang="zh-CN" sz="1500" i="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zh-CN" altLang="zh-CN" sz="1500" i="1" dirty="0">
                <a:solidFill>
                  <a:schemeClr val="bg1">
                    <a:lumMod val="75000"/>
                  </a:schemeClr>
                </a:solidFill>
                <a:effectLst/>
                <a:latin typeface="Helvetica Neue" panose="02000503000000020004" pitchFamily="2" charset="0"/>
                <a:ea typeface="宋体" panose="02010600030101010101" pitchFamily="2" charset="-122"/>
                <a:cs typeface="Helvetica Neue" panose="02000503000000020004" pitchFamily="2" charset="0"/>
              </a:rPr>
              <a:t>萨福好东西</a:t>
            </a:r>
            <a:endParaRPr lang="zh-CN" altLang="zh-CN" sz="1500" i="1" dirty="0">
              <a:solidFill>
                <a:schemeClr val="bg1">
                  <a:lumMod val="75000"/>
                </a:schemeClr>
              </a:solidFill>
              <a:effectLst/>
              <a:latin typeface="Helvetica Neue" panose="02000503000000020004" pitchFamily="2" charset="0"/>
              <a:ea typeface="宋体" panose="02010600030101010101" pitchFamily="2" charset="-122"/>
              <a:cs typeface="Helvetica Neue" panose="02000503000000020004"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7504" y="-72259"/>
            <a:ext cx="12333902" cy="7002517"/>
          </a:xfrm>
          <a:prstGeom prst="rect">
            <a:avLst/>
          </a:prstGeom>
          <a:solidFill>
            <a:srgbClr val="120D13"/>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kumimoji="1" lang="zh-CN" altLang="en-US" dirty="0">
              <a:ln w="0"/>
              <a:gradFill>
                <a:gsLst>
                  <a:gs pos="21000">
                    <a:srgbClr val="53575C"/>
                  </a:gs>
                  <a:gs pos="88000">
                    <a:srgbClr val="C5C7CA"/>
                  </a:gs>
                </a:gsLst>
                <a:lin ang="5400000"/>
              </a:gradFill>
            </a:endParaRPr>
          </a:p>
        </p:txBody>
      </p:sp>
      <p:sp>
        <p:nvSpPr>
          <p:cNvPr id="3" name="内容占位符 2"/>
          <p:cNvSpPr>
            <a:spLocks noGrp="1"/>
          </p:cNvSpPr>
          <p:nvPr>
            <p:ph sz="half" idx="1"/>
          </p:nvPr>
        </p:nvSpPr>
        <p:spPr>
          <a:xfrm>
            <a:off x="1099457" y="1796074"/>
            <a:ext cx="9886790" cy="2446964"/>
          </a:xfrm>
        </p:spPr>
        <p:txBody>
          <a:bodyPr>
            <a:normAutofit/>
          </a:bodyPr>
          <a:lstStyle/>
          <a:p>
            <a:pPr lvl="0" algn="l">
              <a:lnSpc>
                <a:spcPct val="120000"/>
              </a:lnSpc>
              <a:spcBef>
                <a:spcPts val="600"/>
              </a:spcBef>
              <a:spcAft>
                <a:spcPts val="600"/>
              </a:spcAft>
              <a:buClr>
                <a:schemeClr val="bg1">
                  <a:lumMod val="75000"/>
                </a:schemeClr>
              </a:buClr>
              <a:buFont typeface="Wingdings" panose="05000000000000000000" pitchFamily="2" charset="2"/>
              <a:buChar char="l"/>
            </a:pPr>
            <a:r>
              <a:rPr lang="en-US"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  </a:t>
            </a:r>
            <a:r>
              <a:rPr lang="zh-CN"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特殊酒单合作：店铺根据</a:t>
            </a:r>
            <a:r>
              <a:rPr lang="en-US"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真爱</a:t>
            </a:r>
            <a:r>
              <a:rPr lang="en-US" altLang="zh-CN" sz="1800" dirty="0" err="1">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zhi</a:t>
            </a:r>
            <a:r>
              <a:rPr lang="zh-CN"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上</a:t>
            </a:r>
            <a:r>
              <a:rPr lang="en-US"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主题，以及萨福品牌与酒吧调性设计</a:t>
            </a:r>
            <a:r>
              <a:rPr lang="en-US"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限定酒单</a:t>
            </a:r>
            <a:r>
              <a:rPr lang="en-US"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单品</a:t>
            </a:r>
            <a:r>
              <a:rPr lang="en-US"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endParaRPr lang="zh-CN"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a:p>
            <a:pPr lvl="0" algn="l">
              <a:lnSpc>
                <a:spcPct val="120000"/>
              </a:lnSpc>
              <a:spcBef>
                <a:spcPts val="600"/>
              </a:spcBef>
              <a:spcAft>
                <a:spcPts val="600"/>
              </a:spcAft>
              <a:buClr>
                <a:schemeClr val="bg1">
                  <a:lumMod val="75000"/>
                </a:schemeClr>
              </a:buClr>
              <a:buFont typeface="Wingdings" panose="05000000000000000000" pitchFamily="2" charset="2"/>
              <a:buChar char="l"/>
            </a:pPr>
            <a:r>
              <a:rPr lang="en-US"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  </a:t>
            </a:r>
            <a:r>
              <a:rPr lang="zh-CN"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品牌方可以根据特殊酒单</a:t>
            </a:r>
            <a:r>
              <a:rPr lang="en-US"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单品，附赠产品体验装，完成为</a:t>
            </a:r>
            <a:r>
              <a:rPr lang="en-US"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酒</a:t>
            </a:r>
            <a:r>
              <a:rPr lang="en-US"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产品</a:t>
            </a:r>
            <a:r>
              <a:rPr lang="en-US"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的活动限定</a:t>
            </a:r>
            <a:endParaRPr lang="zh-CN"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p:txBody>
      </p:sp>
      <p:sp>
        <p:nvSpPr>
          <p:cNvPr id="7" name="标题 1"/>
          <p:cNvSpPr txBox="1"/>
          <p:nvPr/>
        </p:nvSpPr>
        <p:spPr>
          <a:xfrm>
            <a:off x="522516" y="365125"/>
            <a:ext cx="82987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rgbClr val="D8B266"/>
                </a:solidFill>
                <a:latin typeface="H-BuMing-B" panose="02020800000000000000" pitchFamily="18" charset="-128"/>
                <a:ea typeface="H-BuMing-B" panose="02020800000000000000" pitchFamily="18" charset="-128"/>
                <a:cs typeface="Arial" panose="020B0604020202020204" pitchFamily="34" charset="0"/>
              </a:rPr>
              <a:t>4. </a:t>
            </a:r>
            <a:r>
              <a:rPr lang="zh-CN" altLang="en-US" sz="2400" b="1" dirty="0">
                <a:solidFill>
                  <a:srgbClr val="D8B266"/>
                </a:solidFill>
                <a:latin typeface="微软雅黑" panose="020B0503020204020204" charset="-122"/>
                <a:ea typeface="微软雅黑" panose="020B0503020204020204" charset="-122"/>
                <a:cs typeface="Arial" panose="020B0604020202020204" pitchFamily="34" charset="0"/>
              </a:rPr>
              <a:t>活动限定联名单品</a:t>
            </a:r>
            <a:r>
              <a:rPr lang="zh-CN" altLang="en-US" sz="2400" b="1" dirty="0">
                <a:solidFill>
                  <a:srgbClr val="D8B266"/>
                </a:solidFill>
                <a:latin typeface="H-BuMing-B" panose="02020800000000000000" pitchFamily="18" charset="-128"/>
                <a:ea typeface="H-BuMing-B" panose="02020800000000000000" pitchFamily="18" charset="-128"/>
                <a:cs typeface="Arial" panose="020B0604020202020204" pitchFamily="34" charset="0"/>
              </a:rPr>
              <a:t>  </a:t>
            </a:r>
            <a:r>
              <a:rPr lang="en-US" altLang="zh-CN" sz="1800" b="1" dirty="0">
                <a:solidFill>
                  <a:srgbClr val="D8B266"/>
                </a:solidFill>
                <a:effectLst/>
                <a:latin typeface="Hoefler Text Black" panose="02030602050506020203" pitchFamily="18" charset="0"/>
                <a:ea typeface="Segoe UI" panose="020B0502040204020203" pitchFamily="34" charset="0"/>
                <a:cs typeface="Segoe UI" panose="020B0502040204020203" pitchFamily="34" charset="0"/>
              </a:rPr>
              <a:t>Events-exclusive collaborative products</a:t>
            </a:r>
            <a:endParaRPr kumimoji="1" lang="en-US" altLang="zh-CN" sz="1800" b="1" dirty="0">
              <a:solidFill>
                <a:srgbClr val="D8B266"/>
              </a:solidFill>
              <a:effectLst/>
              <a:latin typeface="Hoefler Text Black" panose="02030602050506020203" pitchFamily="18" charset="0"/>
              <a:ea typeface="Segoe UI" panose="020B0502040204020203" pitchFamily="34" charset="0"/>
              <a:cs typeface="Segoe UI" panose="020B0502040204020203" pitchFamily="34" charset="0"/>
            </a:endParaRPr>
          </a:p>
        </p:txBody>
      </p:sp>
      <p:sp>
        <p:nvSpPr>
          <p:cNvPr id="12" name="内容占位符 2"/>
          <p:cNvSpPr txBox="1"/>
          <p:nvPr/>
        </p:nvSpPr>
        <p:spPr>
          <a:xfrm>
            <a:off x="1059116" y="3167474"/>
            <a:ext cx="9886790" cy="2608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700"/>
              </a:spcBef>
            </a:pPr>
            <a:r>
              <a:rPr lang="en-US" altLang="zh-CN" sz="18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Special Drink Menu Collaboration: The venue designs an "exclusive drink menu/product" based on the theme of "Love on the Fingers," aligning with Sappho's brand and bar tone.</a:t>
            </a:r>
            <a:endParaRPr lang="en-US" altLang="zh-CN" sz="18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spcBef>
                <a:spcPts val="700"/>
              </a:spcBef>
            </a:pPr>
            <a:r>
              <a:rPr lang="en-US" altLang="zh-CN" sz="18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The brand party can attach product samples with special drink menus/products, completing the event-exclusive "drink + product" combination.</a:t>
            </a:r>
            <a:endParaRPr lang="zh-CN" altLang="zh-CN" sz="1800" dirty="0">
              <a:solidFill>
                <a:schemeClr val="bg1">
                  <a:lumMod val="75000"/>
                </a:schemeClr>
              </a:solidFill>
              <a:effectLst/>
              <a:latin typeface="Helvetica Neue" panose="02000503000000020004" pitchFamily="2" charset="0"/>
              <a:ea typeface="宋体" panose="02010600030101010101" pitchFamily="2" charset="-122"/>
              <a:cs typeface="Helvetica Neue" panose="02000503000000020004"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7504" y="-72259"/>
            <a:ext cx="12333902" cy="7002517"/>
          </a:xfrm>
          <a:prstGeom prst="rect">
            <a:avLst/>
          </a:prstGeom>
          <a:solidFill>
            <a:srgbClr val="120D13"/>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kumimoji="1" lang="zh-CN" altLang="en-US" dirty="0">
              <a:ln w="0"/>
              <a:gradFill>
                <a:gsLst>
                  <a:gs pos="21000">
                    <a:srgbClr val="53575C"/>
                  </a:gs>
                  <a:gs pos="88000">
                    <a:srgbClr val="C5C7CA"/>
                  </a:gs>
                </a:gsLst>
                <a:lin ang="5400000"/>
              </a:gradFill>
            </a:endParaRPr>
          </a:p>
        </p:txBody>
      </p:sp>
      <p:sp>
        <p:nvSpPr>
          <p:cNvPr id="3" name="内容占位符 2"/>
          <p:cNvSpPr>
            <a:spLocks noGrp="1"/>
          </p:cNvSpPr>
          <p:nvPr>
            <p:ph sz="half" idx="1"/>
          </p:nvPr>
        </p:nvSpPr>
        <p:spPr>
          <a:xfrm>
            <a:off x="1099457" y="1796074"/>
            <a:ext cx="9886790" cy="2446964"/>
          </a:xfrm>
        </p:spPr>
        <p:txBody>
          <a:bodyPr>
            <a:normAutofit/>
          </a:bodyPr>
          <a:lstStyle/>
          <a:p>
            <a:pPr lvl="0" algn="l">
              <a:lnSpc>
                <a:spcPct val="120000"/>
              </a:lnSpc>
              <a:spcBef>
                <a:spcPts val="600"/>
              </a:spcBef>
              <a:spcAft>
                <a:spcPts val="600"/>
              </a:spcAft>
              <a:buClr>
                <a:schemeClr val="bg1">
                  <a:lumMod val="75000"/>
                </a:schemeClr>
              </a:buClr>
              <a:buFont typeface="Wingdings" panose="05000000000000000000" pitchFamily="2" charset="2"/>
              <a:buChar char="l"/>
            </a:pPr>
            <a:r>
              <a:rPr lang="zh-CN" altLang="en-US"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  </a:t>
            </a:r>
            <a:r>
              <a:rPr lang="zh-CN"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品牌方在酒吧设置打卡位，完成条件即可获得酒吧优惠券</a:t>
            </a:r>
            <a:r>
              <a:rPr lang="en-US"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品牌赠品</a:t>
            </a:r>
            <a:r>
              <a:rPr lang="en-US"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品牌消费券</a:t>
            </a:r>
            <a:r>
              <a:rPr lang="en-US"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其他优惠</a:t>
            </a:r>
            <a:endParaRPr lang="zh-CN"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a:p>
            <a:pPr lvl="0" algn="l">
              <a:lnSpc>
                <a:spcPct val="120000"/>
              </a:lnSpc>
              <a:spcBef>
                <a:spcPts val="600"/>
              </a:spcBef>
              <a:spcAft>
                <a:spcPts val="600"/>
              </a:spcAft>
              <a:buClr>
                <a:schemeClr val="bg1">
                  <a:lumMod val="75000"/>
                </a:schemeClr>
              </a:buClr>
              <a:buFont typeface="Wingdings" panose="05000000000000000000" pitchFamily="2" charset="2"/>
              <a:buChar char="l"/>
            </a:pPr>
            <a:r>
              <a:rPr lang="zh-CN" altLang="en-US"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  </a:t>
            </a:r>
            <a:r>
              <a:rPr lang="zh-CN"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顾客购买指定酒水或参与互动活动可获得优惠券或折扣，用于酒吧内消费。</a:t>
            </a:r>
            <a:endParaRPr lang="zh-CN" altLang="zh-CN" sz="18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p:txBody>
      </p:sp>
      <p:sp>
        <p:nvSpPr>
          <p:cNvPr id="7" name="标题 1"/>
          <p:cNvSpPr txBox="1"/>
          <p:nvPr/>
        </p:nvSpPr>
        <p:spPr>
          <a:xfrm>
            <a:off x="522516" y="365125"/>
            <a:ext cx="115126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rgbClr val="D8B266"/>
                </a:solidFill>
                <a:latin typeface="H-BuMing-B" panose="02020800000000000000" pitchFamily="18" charset="-128"/>
                <a:ea typeface="H-BuMing-B" panose="02020800000000000000" pitchFamily="18" charset="-128"/>
                <a:cs typeface="Arial" panose="020B0604020202020204" pitchFamily="34" charset="0"/>
              </a:rPr>
              <a:t>5. </a:t>
            </a:r>
            <a:r>
              <a:rPr lang="zh-CN" altLang="en-US" sz="2400" b="1" dirty="0">
                <a:solidFill>
                  <a:srgbClr val="D8B266"/>
                </a:solidFill>
                <a:latin typeface="微软雅黑" panose="020B0503020204020204" charset="-122"/>
                <a:ea typeface="微软雅黑" panose="020B0503020204020204" charset="-122"/>
                <a:cs typeface="Arial" panose="020B0604020202020204" pitchFamily="34" charset="0"/>
              </a:rPr>
              <a:t>现场满足一定条件，获得酒吧消费优惠券</a:t>
            </a:r>
            <a:br>
              <a:rPr lang="en-US" altLang="zh-CN" sz="2400" b="1" dirty="0">
                <a:solidFill>
                  <a:srgbClr val="D8B266"/>
                </a:solidFill>
                <a:latin typeface="H-BuMing-B" panose="02020800000000000000" pitchFamily="18" charset="-128"/>
                <a:ea typeface="H-BuMing-B" panose="02020800000000000000" pitchFamily="18" charset="-128"/>
                <a:cs typeface="Arial" panose="020B0604020202020204" pitchFamily="34" charset="0"/>
              </a:rPr>
            </a:br>
            <a:r>
              <a:rPr lang="zh-CN" altLang="en-US" sz="2400" b="1" dirty="0">
                <a:solidFill>
                  <a:srgbClr val="D8B266"/>
                </a:solidFill>
                <a:latin typeface="H-BuMing-B" panose="02020800000000000000" pitchFamily="18" charset="-128"/>
                <a:ea typeface="H-BuMing-B" panose="02020800000000000000" pitchFamily="18" charset="-128"/>
                <a:cs typeface="Arial" panose="020B0604020202020204" pitchFamily="34" charset="0"/>
              </a:rPr>
              <a:t>    </a:t>
            </a:r>
            <a:r>
              <a:rPr lang="en-US" altLang="zh-CN" sz="1800" b="1" dirty="0">
                <a:solidFill>
                  <a:srgbClr val="D8B266"/>
                </a:solidFill>
                <a:effectLst/>
                <a:latin typeface="Hoefler Text Black" panose="02030602050506020203" pitchFamily="18" charset="0"/>
                <a:ea typeface="Segoe UI" panose="020B0502040204020203" pitchFamily="34" charset="0"/>
                <a:cs typeface="Segoe UI" panose="020B0502040204020203" pitchFamily="34" charset="0"/>
              </a:rPr>
              <a:t>Onsite conditions for bar  consumption discounts</a:t>
            </a:r>
            <a:endParaRPr kumimoji="1" lang="en-US" altLang="zh-CN" sz="1800" b="1" dirty="0">
              <a:solidFill>
                <a:srgbClr val="D8B266"/>
              </a:solidFill>
              <a:effectLst/>
              <a:latin typeface="Hoefler Text Black" panose="02030602050506020203" pitchFamily="18" charset="0"/>
              <a:ea typeface="Segoe UI" panose="020B0502040204020203" pitchFamily="34" charset="0"/>
              <a:cs typeface="Segoe UI" panose="020B0502040204020203" pitchFamily="34" charset="0"/>
            </a:endParaRPr>
          </a:p>
        </p:txBody>
      </p:sp>
      <p:sp>
        <p:nvSpPr>
          <p:cNvPr id="12" name="内容占位符 2"/>
          <p:cNvSpPr txBox="1"/>
          <p:nvPr/>
        </p:nvSpPr>
        <p:spPr>
          <a:xfrm>
            <a:off x="1059116" y="3167474"/>
            <a:ext cx="9886790" cy="2608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700"/>
              </a:spcBef>
            </a:pPr>
            <a:r>
              <a:rPr lang="en-US" altLang="zh-CN" sz="18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The brand party sets up check-in points at the bar, where customers can receive bar coupons/brand gifts/brand consumption vouchers/other discounts by meeting certain conditions.</a:t>
            </a:r>
            <a:endParaRPr lang="en-US" altLang="zh-CN" sz="18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spcBef>
                <a:spcPts val="700"/>
              </a:spcBef>
            </a:pPr>
            <a:r>
              <a:rPr lang="en-US" altLang="zh-CN" sz="18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Customers can obtain coupons or discounts for in-bar consumption by purchasing designated drinks or participating in interactive activities.</a:t>
            </a:r>
            <a:endParaRPr lang="zh-CN" altLang="zh-CN" sz="1800" dirty="0">
              <a:solidFill>
                <a:schemeClr val="bg1">
                  <a:lumMod val="75000"/>
                </a:schemeClr>
              </a:solidFill>
              <a:effectLst/>
              <a:latin typeface="Helvetica Neue" panose="02000503000000020004" pitchFamily="2" charset="0"/>
              <a:ea typeface="宋体" panose="02010600030101010101" pitchFamily="2" charset="-122"/>
              <a:cs typeface="Helvetica Neue" panose="02000503000000020004"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7504" y="-72259"/>
            <a:ext cx="12333902" cy="7002517"/>
          </a:xfrm>
          <a:prstGeom prst="rect">
            <a:avLst/>
          </a:prstGeom>
          <a:solidFill>
            <a:srgbClr val="120D13"/>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kumimoji="1" lang="zh-CN" altLang="en-US" dirty="0">
              <a:ln w="0"/>
              <a:gradFill>
                <a:gsLst>
                  <a:gs pos="21000">
                    <a:srgbClr val="53575C"/>
                  </a:gs>
                  <a:gs pos="88000">
                    <a:srgbClr val="C5C7CA"/>
                  </a:gs>
                </a:gsLst>
                <a:lin ang="5400000"/>
              </a:gradFill>
            </a:endParaRPr>
          </a:p>
        </p:txBody>
      </p:sp>
      <p:sp>
        <p:nvSpPr>
          <p:cNvPr id="3" name="内容占位符 2"/>
          <p:cNvSpPr>
            <a:spLocks noGrp="1"/>
          </p:cNvSpPr>
          <p:nvPr>
            <p:ph sz="half" idx="1"/>
          </p:nvPr>
        </p:nvSpPr>
        <p:spPr>
          <a:xfrm>
            <a:off x="1099457" y="1796074"/>
            <a:ext cx="9886790" cy="2446964"/>
          </a:xfrm>
        </p:spPr>
        <p:txBody>
          <a:bodyPr>
            <a:normAutofit/>
          </a:bodyPr>
          <a:lstStyle/>
          <a:p>
            <a:pPr lvl="0" algn="l">
              <a:lnSpc>
                <a:spcPct val="120000"/>
              </a:lnSpc>
              <a:spcBef>
                <a:spcPts val="600"/>
              </a:spcBef>
              <a:spcAft>
                <a:spcPts val="600"/>
              </a:spcAft>
              <a:buClr>
                <a:schemeClr val="bg1">
                  <a:lumMod val="75000"/>
                </a:schemeClr>
              </a:buClr>
              <a:buFont typeface="Wingdings" panose="05000000000000000000" pitchFamily="2" charset="2"/>
              <a:buChar char="l"/>
            </a:pPr>
            <a:r>
              <a:rPr lang="zh-CN" altLang="en-US" sz="1800" dirty="0">
                <a:solidFill>
                  <a:schemeClr val="bg1">
                    <a:lumMod val="75000"/>
                  </a:schemeClr>
                </a:solidFill>
                <a:effectLst/>
                <a:latin typeface="微软雅黑 Light" panose="020B0502040204020203" charset="-122"/>
                <a:ea typeface="微软雅黑 Light" panose="020B0502040204020203" charset="-122"/>
                <a:cs typeface="Times New Roman" panose="02020603050405020304" pitchFamily="18" charset="0"/>
              </a:rPr>
              <a:t>可商议具体金额；品牌圣诞礼包策划中</a:t>
            </a:r>
            <a:endParaRPr lang="zh-CN" altLang="zh-CN" sz="1800" dirty="0">
              <a:solidFill>
                <a:schemeClr val="bg1">
                  <a:lumMod val="75000"/>
                </a:schemeClr>
              </a:solidFill>
              <a:effectLst/>
              <a:latin typeface="微软雅黑 Light" panose="020B0502040204020203" charset="-122"/>
              <a:ea typeface="微软雅黑 Light" panose="020B0502040204020203" charset="-122"/>
              <a:cs typeface="Times New Roman" panose="02020603050405020304" pitchFamily="18" charset="0"/>
            </a:endParaRPr>
          </a:p>
        </p:txBody>
      </p:sp>
      <p:sp>
        <p:nvSpPr>
          <p:cNvPr id="7" name="标题 1"/>
          <p:cNvSpPr txBox="1"/>
          <p:nvPr/>
        </p:nvSpPr>
        <p:spPr>
          <a:xfrm>
            <a:off x="522516" y="365125"/>
            <a:ext cx="115126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rgbClr val="D8B266"/>
                </a:solidFill>
                <a:latin typeface="H-BuMing-B" panose="02020800000000000000" pitchFamily="18" charset="-128"/>
                <a:ea typeface="H-BuMing-B" panose="02020800000000000000" pitchFamily="18" charset="-128"/>
                <a:cs typeface="Arial" panose="020B0604020202020204" pitchFamily="34" charset="0"/>
              </a:rPr>
              <a:t>6. </a:t>
            </a:r>
            <a:r>
              <a:rPr lang="zh-CN" altLang="en-US" sz="2400" b="1" dirty="0">
                <a:solidFill>
                  <a:srgbClr val="D8B266"/>
                </a:solidFill>
                <a:latin typeface="微软雅黑" panose="020B0503020204020204" charset="-122"/>
                <a:ea typeface="微软雅黑" panose="020B0503020204020204" charset="-122"/>
                <a:cs typeface="微软雅黑" panose="020B0503020204020204" charset="-122"/>
              </a:rPr>
              <a:t>消费满一定金额，可得品牌方「圣诞礼包」    </a:t>
            </a:r>
            <a:br>
              <a:rPr lang="en-US" altLang="zh-CN" sz="2400" b="1" dirty="0">
                <a:solidFill>
                  <a:srgbClr val="D8B266"/>
                </a:solidFill>
                <a:latin typeface="H-BuMing-B" panose="02020800000000000000" pitchFamily="18" charset="-128"/>
                <a:ea typeface="H-BuMing-B" panose="02020800000000000000" pitchFamily="18" charset="-128"/>
                <a:cs typeface="Arial" panose="020B0604020202020204" pitchFamily="34" charset="0"/>
              </a:rPr>
            </a:br>
            <a:r>
              <a:rPr lang="zh-CN" altLang="en-US" sz="2400" b="1" dirty="0">
                <a:solidFill>
                  <a:srgbClr val="D8B266"/>
                </a:solidFill>
                <a:latin typeface="H-BuMing-B" panose="02020800000000000000" pitchFamily="18" charset="-128"/>
                <a:ea typeface="H-BuMing-B" panose="02020800000000000000" pitchFamily="18" charset="-128"/>
                <a:cs typeface="Arial" panose="020B0604020202020204" pitchFamily="34" charset="0"/>
              </a:rPr>
              <a:t>    </a:t>
            </a:r>
            <a:r>
              <a:rPr lang="en-US" altLang="zh-CN" sz="1800" b="1" dirty="0">
                <a:solidFill>
                  <a:srgbClr val="D8B266"/>
                </a:solidFill>
                <a:effectLst/>
                <a:latin typeface="Hoefler Text Black" panose="02030602050506020203" pitchFamily="18" charset="0"/>
                <a:ea typeface="Segoe UI" panose="020B0502040204020203" pitchFamily="34" charset="0"/>
                <a:cs typeface="Segoe UI" panose="020B0502040204020203" pitchFamily="34" charset="0"/>
              </a:rPr>
              <a:t>Consumption over a certain amount for Brands {Christmas gift bag}</a:t>
            </a:r>
            <a:endParaRPr kumimoji="1" lang="en-US" altLang="zh-CN" sz="1800" b="1" dirty="0">
              <a:solidFill>
                <a:srgbClr val="D8B266"/>
              </a:solidFill>
              <a:effectLst/>
              <a:latin typeface="Hoefler Text Black" panose="02030602050506020203" pitchFamily="18" charset="0"/>
              <a:ea typeface="Segoe UI" panose="020B0502040204020203" pitchFamily="34" charset="0"/>
              <a:cs typeface="Segoe UI" panose="020B0502040204020203" pitchFamily="34" charset="0"/>
            </a:endParaRPr>
          </a:p>
        </p:txBody>
      </p:sp>
      <p:sp>
        <p:nvSpPr>
          <p:cNvPr id="12" name="内容占位符 2"/>
          <p:cNvSpPr txBox="1"/>
          <p:nvPr/>
        </p:nvSpPr>
        <p:spPr>
          <a:xfrm>
            <a:off x="1059116" y="3167474"/>
            <a:ext cx="9886790" cy="2608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00"/>
              </a:spcBef>
            </a:pPr>
            <a:r>
              <a:rPr lang="en-US" altLang="zh-CN" sz="18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Specific amounts can be negotiated; the brand's Christmas gift bag is under planning.</a:t>
            </a:r>
            <a:endParaRPr lang="zh-CN" altLang="zh-CN" sz="1800" dirty="0">
              <a:solidFill>
                <a:schemeClr val="bg1">
                  <a:lumMod val="75000"/>
                </a:schemeClr>
              </a:solidFill>
              <a:effectLst/>
              <a:latin typeface="Helvetica Neue" panose="02000503000000020004" pitchFamily="2" charset="0"/>
              <a:ea typeface="宋体" panose="02010600030101010101" pitchFamily="2" charset="-122"/>
              <a:cs typeface="Helvetica Neue" panose="02000503000000020004"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76200" y="-239485"/>
            <a:ext cx="12845002" cy="8572641"/>
          </a:xfrm>
          <a:prstGeom prst="rect">
            <a:avLst/>
          </a:prstGeom>
        </p:spPr>
      </p:pic>
      <p:sp>
        <p:nvSpPr>
          <p:cNvPr id="5" name="矩形 4"/>
          <p:cNvSpPr/>
          <p:nvPr/>
        </p:nvSpPr>
        <p:spPr>
          <a:xfrm>
            <a:off x="342897" y="250372"/>
            <a:ext cx="11451771" cy="6379028"/>
          </a:xfrm>
          <a:prstGeom prst="rect">
            <a:avLst/>
          </a:prstGeom>
          <a:solidFill>
            <a:srgbClr val="120D13">
              <a:alpha val="7568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kumimoji="1" lang="zh-CN" altLang="en-US" dirty="0">
              <a:ln w="0"/>
              <a:gradFill>
                <a:gsLst>
                  <a:gs pos="21000">
                    <a:srgbClr val="53575C"/>
                  </a:gs>
                  <a:gs pos="88000">
                    <a:srgbClr val="C5C7CA"/>
                  </a:gs>
                </a:gsLst>
                <a:lin ang="5400000"/>
              </a:gradFill>
            </a:endParaRPr>
          </a:p>
        </p:txBody>
      </p:sp>
      <p:sp>
        <p:nvSpPr>
          <p:cNvPr id="3" name="内容占位符 2"/>
          <p:cNvSpPr>
            <a:spLocks noGrp="1"/>
          </p:cNvSpPr>
          <p:nvPr>
            <p:ph sz="half" idx="1"/>
          </p:nvPr>
        </p:nvSpPr>
        <p:spPr>
          <a:xfrm>
            <a:off x="1099457" y="1519918"/>
            <a:ext cx="4822372" cy="5052559"/>
          </a:xfrm>
        </p:spPr>
        <p:txBody>
          <a:bodyPr>
            <a:normAutofit/>
          </a:bodyPr>
          <a:lstStyle/>
          <a:p>
            <a:pPr marL="287655" algn="l">
              <a:lnSpc>
                <a:spcPct val="120000"/>
              </a:lnSpc>
              <a:spcBef>
                <a:spcPts val="600"/>
              </a:spcBef>
              <a:spcAft>
                <a:spcPts val="600"/>
              </a:spcAft>
            </a:pPr>
            <a:r>
              <a:rPr lang="zh-CN" altLang="zh-CN" sz="1600" b="1" u="sng" dirty="0">
                <a:solidFill>
                  <a:srgbClr val="D8B266"/>
                </a:solidFill>
                <a:effectLst/>
                <a:latin typeface="微软雅黑 Light" panose="020B0502040204020203" charset="-122"/>
                <a:ea typeface="微软雅黑 Light" panose="020B0502040204020203" charset="-122"/>
                <a:cs typeface="微软雅黑 Light" panose="020B0502040204020203" charset="-122"/>
              </a:rPr>
              <a:t>萨福希望通过收益分成的方式，更好的促进双方合作氛围与深入合作承诺。</a:t>
            </a:r>
            <a:endParaRPr lang="zh-CN" altLang="zh-CN" sz="1600" b="1" dirty="0">
              <a:solidFill>
                <a:srgbClr val="D8B266"/>
              </a:solidFill>
              <a:effectLst/>
              <a:latin typeface="微软雅黑 Light" panose="020B0502040204020203" charset="-122"/>
              <a:ea typeface="微软雅黑 Light" panose="020B0502040204020203" charset="-122"/>
              <a:cs typeface="微软雅黑 Light" panose="020B0502040204020203" charset="-122"/>
            </a:endParaRPr>
          </a:p>
          <a:p>
            <a:pPr marL="59055" indent="0" algn="l">
              <a:lnSpc>
                <a:spcPct val="120000"/>
              </a:lnSpc>
              <a:spcBef>
                <a:spcPts val="600"/>
              </a:spcBef>
              <a:spcAft>
                <a:spcPts val="600"/>
              </a:spcAft>
              <a:buNone/>
            </a:pPr>
            <a:r>
              <a:rPr lang="en-US"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 </a:t>
            </a:r>
            <a:endPar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a:p>
            <a:pPr marL="342900" lvl="0" indent="-342900" algn="l">
              <a:lnSpc>
                <a:spcPct val="120000"/>
              </a:lnSpc>
              <a:spcBef>
                <a:spcPts val="600"/>
              </a:spcBef>
              <a:spcAft>
                <a:spcPts val="600"/>
              </a:spcAft>
              <a:buClr>
                <a:schemeClr val="bg1">
                  <a:lumMod val="75000"/>
                </a:schemeClr>
              </a:buClr>
              <a:buFont typeface="+mj-lt"/>
              <a:buAutoNum type="alphaLcPeriod"/>
            </a:pP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若单独采用【活动限定联名酒水】方案，就活动当晚【单品】销售数据进行一定比例分成。期望比例</a:t>
            </a:r>
            <a:r>
              <a:rPr lang="en-US"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10%</a:t>
            </a:r>
            <a:endPar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a:p>
            <a:pPr marL="342900" lvl="0" indent="-342900" algn="l">
              <a:lnSpc>
                <a:spcPct val="120000"/>
              </a:lnSpc>
              <a:spcBef>
                <a:spcPts val="600"/>
              </a:spcBef>
              <a:spcAft>
                <a:spcPts val="600"/>
              </a:spcAft>
              <a:buClr>
                <a:schemeClr val="bg1">
                  <a:lumMod val="75000"/>
                </a:schemeClr>
              </a:buClr>
              <a:buFont typeface="+mj-lt"/>
              <a:buAutoNum type="alphaLcPeriod"/>
            </a:pP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若达成活动方案，希望针对通过萨福联名活动带来的活动当晚销售数据进行一定比例分成。期望比例</a:t>
            </a:r>
            <a:r>
              <a:rPr lang="en-US"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5%</a:t>
            </a: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endPar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a:p>
            <a:pPr marL="59055" indent="0" algn="l">
              <a:lnSpc>
                <a:spcPct val="120000"/>
              </a:lnSpc>
              <a:spcBef>
                <a:spcPts val="600"/>
              </a:spcBef>
              <a:spcAft>
                <a:spcPts val="600"/>
              </a:spcAft>
              <a:buNone/>
            </a:pPr>
            <a:endPar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a:p>
            <a:pPr marL="287655" algn="l">
              <a:lnSpc>
                <a:spcPct val="120000"/>
              </a:lnSpc>
              <a:spcBef>
                <a:spcPts val="600"/>
              </a:spcBef>
              <a:spcAft>
                <a:spcPts val="600"/>
              </a:spcAft>
            </a:pPr>
            <a:r>
              <a:rPr lang="zh-CN" altLang="zh-CN" sz="16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结合上述两种方案，根据活动效果和市场反馈灵活调整分成比例和规则。</a:t>
            </a:r>
            <a:endPar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p:txBody>
      </p:sp>
      <p:sp>
        <p:nvSpPr>
          <p:cNvPr id="7" name="标题 1"/>
          <p:cNvSpPr txBox="1"/>
          <p:nvPr/>
        </p:nvSpPr>
        <p:spPr>
          <a:xfrm>
            <a:off x="522516" y="365125"/>
            <a:ext cx="90114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rgbClr val="D8B266"/>
                </a:solidFill>
                <a:latin typeface="H-BuMing-B" panose="02020800000000000000" pitchFamily="18" charset="-128"/>
                <a:ea typeface="H-BuMing-B" panose="02020800000000000000" pitchFamily="18" charset="-128"/>
                <a:cs typeface="Arial" panose="020B0604020202020204" pitchFamily="34" charset="0"/>
              </a:rPr>
              <a:t>五</a:t>
            </a:r>
            <a:r>
              <a:rPr lang="zh-CN" altLang="en-US" sz="2400" b="1" dirty="0">
                <a:solidFill>
                  <a:srgbClr val="D8B266"/>
                </a:solidFill>
                <a:latin typeface="H-BuMing-B" panose="02020800000000000000" pitchFamily="18" charset="-128"/>
                <a:ea typeface="宋体" panose="02010600030101010101" pitchFamily="2" charset="-122"/>
                <a:cs typeface="Arial" panose="020B0604020202020204" pitchFamily="34" charset="0"/>
              </a:rPr>
              <a:t>、</a:t>
            </a:r>
            <a:r>
              <a:rPr lang="zh-CN" altLang="en-US" sz="2400" b="1" dirty="0">
                <a:solidFill>
                  <a:srgbClr val="D8B266"/>
                </a:solidFill>
                <a:latin typeface="微软雅黑" panose="020B0503020204020204" charset="-122"/>
                <a:ea typeface="微软雅黑" panose="020B0503020204020204" charset="-122"/>
                <a:cs typeface="Arial" panose="020B0604020202020204" pitchFamily="34" charset="0"/>
              </a:rPr>
              <a:t>合作收益</a:t>
            </a:r>
            <a:r>
              <a:rPr lang="zh-CN" altLang="en-US" sz="2400" b="1" dirty="0">
                <a:solidFill>
                  <a:srgbClr val="D8B266"/>
                </a:solidFill>
                <a:latin typeface="H-BuMing-B" panose="02020800000000000000" pitchFamily="18" charset="-128"/>
                <a:ea typeface="H-BuMing-B" panose="02020800000000000000" pitchFamily="18" charset="-128"/>
                <a:cs typeface="Arial" panose="020B0604020202020204" pitchFamily="34" charset="0"/>
              </a:rPr>
              <a:t>  </a:t>
            </a:r>
            <a:r>
              <a:rPr lang="en-US" altLang="zh-CN" sz="1800" b="1" dirty="0">
                <a:solidFill>
                  <a:srgbClr val="D8B266"/>
                </a:solidFill>
                <a:effectLst/>
                <a:latin typeface="Hoefler Text Black" panose="02030602050506020203" pitchFamily="18" charset="0"/>
                <a:ea typeface="Segoe UI" panose="020B0502040204020203" pitchFamily="34" charset="0"/>
                <a:cs typeface="Segoe UI" panose="020B0502040204020203" pitchFamily="34" charset="0"/>
              </a:rPr>
              <a:t>Collaboration Benefits</a:t>
            </a:r>
            <a:endParaRPr kumimoji="1" lang="zh-CN" altLang="en-US" sz="2400" b="1" dirty="0">
              <a:solidFill>
                <a:srgbClr val="D8B266"/>
              </a:solidFill>
              <a:latin typeface="Hoefler Text Black" panose="02030602050506020203" pitchFamily="18" charset="0"/>
            </a:endParaRPr>
          </a:p>
        </p:txBody>
      </p:sp>
      <p:sp>
        <p:nvSpPr>
          <p:cNvPr id="9" name="内容占位符 2"/>
          <p:cNvSpPr txBox="1"/>
          <p:nvPr/>
        </p:nvSpPr>
        <p:spPr>
          <a:xfrm>
            <a:off x="6340925" y="1519917"/>
            <a:ext cx="5183203" cy="50525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sz="1600" u="sng" dirty="0">
                <a:solidFill>
                  <a:srgbClr val="D8B266"/>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Sappho hopes to better promote the cooperation atmosphere and deepen commitment through a revenue-sharing approach.</a:t>
            </a:r>
            <a:endParaRPr lang="en-US" altLang="zh-CN" sz="1600" u="sng" dirty="0">
              <a:solidFill>
                <a:srgbClr val="D8B266"/>
              </a:solidFill>
              <a:effectLst/>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342900" indent="-342900">
              <a:lnSpc>
                <a:spcPct val="110000"/>
              </a:lnSpc>
              <a:buFont typeface="+mj-lt"/>
              <a:buAutoNum type="alphaLcPeriod"/>
            </a:pPr>
            <a:r>
              <a:rPr lang="en-US" altLang="zh-CN" sz="16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If only the [Event-exclusive Collaborative Drink] scheme is adopted, a certain percentage of the sales data for that evening's [product] will be shared. Expected percentage: 10%.</a:t>
            </a:r>
            <a:endParaRPr lang="en-US" altLang="zh-CN" sz="16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lnSpc>
                <a:spcPct val="110000"/>
              </a:lnSpc>
              <a:buFont typeface="+mj-lt"/>
              <a:buAutoNum type="alphaLcPeriod"/>
            </a:pPr>
            <a:r>
              <a:rPr lang="en-US" altLang="zh-CN" sz="16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If the entire event plan is implemented, we hope to share a certain percentage of the sales data for that evening brought by the Sappho collaborative event. Expected percentage: 5%.</a:t>
            </a:r>
            <a:endParaRPr lang="en-US" altLang="zh-CN" sz="16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endParaRPr>
          </a:p>
          <a:p>
            <a:pPr>
              <a:lnSpc>
                <a:spcPct val="110000"/>
              </a:lnSpc>
            </a:pPr>
            <a:r>
              <a:rPr lang="en-US" altLang="zh-CN" sz="16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Combining these two schemes, the revenue-sharing percentage and rules will be flexibly adjusted based on event performance and market feedback.</a:t>
            </a:r>
            <a:endParaRPr lang="zh-CN" altLang="zh-CN" sz="1600" dirty="0">
              <a:solidFill>
                <a:schemeClr val="bg1">
                  <a:lumMod val="75000"/>
                </a:schemeClr>
              </a:solidFill>
              <a:effectLst/>
              <a:latin typeface="Helvetica Neue" panose="02000503000000020004" pitchFamily="2" charset="0"/>
              <a:ea typeface="宋体" panose="02010600030101010101" pitchFamily="2" charset="-122"/>
              <a:cs typeface="Helvetica Neue" panose="02000503000000020004" pitchFamily="2"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p:cNvPicPr>
            <a:picLocks noGrp="1" noChangeAspect="1"/>
          </p:cNvPicPr>
          <p:nvPr>
            <p:ph sz="half" idx="2"/>
          </p:nvPr>
        </p:nvPicPr>
        <p:blipFill>
          <a:blip r:embed="rId1"/>
          <a:stretch>
            <a:fillRect/>
          </a:stretch>
        </p:blipFill>
        <p:spPr>
          <a:xfrm rot="16200000">
            <a:off x="1043534" y="-3934558"/>
            <a:ext cx="10050499" cy="12289972"/>
          </a:xfrm>
        </p:spPr>
      </p:pic>
      <p:sp>
        <p:nvSpPr>
          <p:cNvPr id="5" name="矩形 4"/>
          <p:cNvSpPr/>
          <p:nvPr/>
        </p:nvSpPr>
        <p:spPr>
          <a:xfrm>
            <a:off x="342897" y="250372"/>
            <a:ext cx="11451771" cy="6379028"/>
          </a:xfrm>
          <a:prstGeom prst="rect">
            <a:avLst/>
          </a:prstGeom>
          <a:solidFill>
            <a:srgbClr val="120D13"/>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kumimoji="1" lang="en-US" altLang="zh-CN" dirty="0">
                <a:ln w="0"/>
                <a:gradFill>
                  <a:gsLst>
                    <a:gs pos="21000">
                      <a:srgbClr val="53575C"/>
                    </a:gs>
                    <a:gs pos="88000">
                      <a:srgbClr val="C5C7CA"/>
                    </a:gs>
                  </a:gsLst>
                  <a:lin ang="5400000"/>
                </a:gradFill>
              </a:rPr>
              <a:t>  </a:t>
            </a:r>
            <a:endParaRPr kumimoji="1" lang="zh-CN" altLang="en-US" dirty="0">
              <a:ln w="0"/>
              <a:gradFill>
                <a:gsLst>
                  <a:gs pos="21000">
                    <a:srgbClr val="53575C"/>
                  </a:gs>
                  <a:gs pos="88000">
                    <a:srgbClr val="C5C7CA"/>
                  </a:gs>
                </a:gsLst>
                <a:lin ang="5400000"/>
              </a:gradFill>
            </a:endParaRPr>
          </a:p>
        </p:txBody>
      </p:sp>
      <p:sp>
        <p:nvSpPr>
          <p:cNvPr id="3" name="内容占位符 2"/>
          <p:cNvSpPr>
            <a:spLocks noGrp="1"/>
          </p:cNvSpPr>
          <p:nvPr>
            <p:ph sz="half" idx="1"/>
          </p:nvPr>
        </p:nvSpPr>
        <p:spPr>
          <a:xfrm>
            <a:off x="1099458" y="1805441"/>
            <a:ext cx="4822372" cy="4746399"/>
          </a:xfrm>
        </p:spPr>
        <p:txBody>
          <a:bodyPr>
            <a:normAutofit/>
          </a:bodyPr>
          <a:lstStyle/>
          <a:p>
            <a:pPr marL="342900" lvl="0" indent="-342900" algn="l">
              <a:lnSpc>
                <a:spcPct val="120000"/>
              </a:lnSpc>
              <a:spcBef>
                <a:spcPts val="600"/>
              </a:spcBef>
              <a:spcAft>
                <a:spcPts val="600"/>
              </a:spcAft>
              <a:buClr>
                <a:srgbClr val="D8B266"/>
              </a:buClr>
              <a:buFont typeface="+mj-lt"/>
              <a:buAutoNum type="arabicPeriod"/>
            </a:pPr>
            <a:r>
              <a:rPr lang="zh-CN" altLang="zh-CN" sz="1800" b="1" dirty="0">
                <a:solidFill>
                  <a:srgbClr val="D8B266"/>
                </a:solidFill>
                <a:effectLst/>
                <a:latin typeface="微软雅黑 Light" panose="020B0502040204020203" charset="-122"/>
                <a:ea typeface="微软雅黑 Light" panose="020B0502040204020203" charset="-122"/>
                <a:cs typeface="Arial" panose="020B0604020202020204" pitchFamily="34" charset="0"/>
              </a:rPr>
              <a:t>初步沟通：</a:t>
            </a:r>
            <a:r>
              <a:rPr lang="zh-CN" altLang="zh-CN" sz="1800" dirty="0">
                <a:solidFill>
                  <a:schemeClr val="bg1">
                    <a:lumMod val="75000"/>
                  </a:schemeClr>
                </a:solidFill>
                <a:effectLst/>
                <a:latin typeface="微软雅黑 Light" panose="020B0502040204020203" charset="-122"/>
                <a:ea typeface="微软雅黑 Light" panose="020B0502040204020203" charset="-122"/>
                <a:cs typeface="Arial" panose="020B0604020202020204" pitchFamily="34" charset="0"/>
              </a:rPr>
              <a:t>双方确认合作意向，明确合作细节。</a:t>
            </a:r>
            <a:endParaRPr lang="zh-CN" altLang="zh-CN" sz="1800" dirty="0">
              <a:solidFill>
                <a:schemeClr val="bg1">
                  <a:lumMod val="75000"/>
                </a:schemeClr>
              </a:solidFill>
              <a:effectLst/>
              <a:latin typeface="微软雅黑 Light" panose="020B0502040204020203" charset="-122"/>
              <a:ea typeface="微软雅黑 Light" panose="020B0502040204020203" charset="-122"/>
              <a:cs typeface="Times New Roman" panose="02020603050405020304" pitchFamily="18" charset="0"/>
            </a:endParaRPr>
          </a:p>
          <a:p>
            <a:pPr marL="342900" lvl="0" indent="-342900" algn="l">
              <a:lnSpc>
                <a:spcPct val="120000"/>
              </a:lnSpc>
              <a:spcBef>
                <a:spcPts val="600"/>
              </a:spcBef>
              <a:spcAft>
                <a:spcPts val="600"/>
              </a:spcAft>
              <a:buClr>
                <a:srgbClr val="D8B266"/>
              </a:buClr>
              <a:buFont typeface="+mj-lt"/>
              <a:buAutoNum type="arabicPeriod" startAt="2"/>
            </a:pPr>
            <a:r>
              <a:rPr lang="zh-CN" altLang="zh-CN" sz="1800" b="1" dirty="0">
                <a:solidFill>
                  <a:srgbClr val="D8B266"/>
                </a:solidFill>
                <a:effectLst/>
                <a:latin typeface="微软雅黑 Light" panose="020B0502040204020203" charset="-122"/>
                <a:ea typeface="微软雅黑 Light" panose="020B0502040204020203" charset="-122"/>
                <a:cs typeface="Arial" panose="020B0604020202020204" pitchFamily="34" charset="0"/>
              </a:rPr>
              <a:t>物料准备</a:t>
            </a:r>
            <a:r>
              <a:rPr lang="zh-CN" altLang="zh-CN" sz="1800" dirty="0">
                <a:solidFill>
                  <a:srgbClr val="D8B266"/>
                </a:solidFill>
                <a:effectLst/>
                <a:latin typeface="微软雅黑 Light" panose="020B0502040204020203" charset="-122"/>
                <a:ea typeface="微软雅黑 Light" panose="020B0502040204020203" charset="-122"/>
                <a:cs typeface="Arial" panose="020B0604020202020204" pitchFamily="34" charset="0"/>
              </a:rPr>
              <a:t>：</a:t>
            </a:r>
            <a:r>
              <a:rPr lang="zh-CN" altLang="zh-CN" sz="1800" dirty="0">
                <a:solidFill>
                  <a:schemeClr val="bg1">
                    <a:lumMod val="75000"/>
                  </a:schemeClr>
                </a:solidFill>
                <a:effectLst/>
                <a:latin typeface="微软雅黑 Light" panose="020B0502040204020203" charset="-122"/>
                <a:ea typeface="微软雅黑 Light" panose="020B0502040204020203" charset="-122"/>
                <a:cs typeface="Arial" panose="020B0604020202020204" pitchFamily="34" charset="0"/>
              </a:rPr>
              <a:t>品牌方负责制作并提供所需宣传物料，包含线上线下。酒吧协助准备产品展示架、宣传物料支持。</a:t>
            </a:r>
            <a:endParaRPr lang="zh-CN" altLang="zh-CN" sz="1800" dirty="0">
              <a:solidFill>
                <a:schemeClr val="bg1">
                  <a:lumMod val="75000"/>
                </a:schemeClr>
              </a:solidFill>
              <a:effectLst/>
              <a:latin typeface="微软雅黑 Light" panose="020B0502040204020203" charset="-122"/>
              <a:ea typeface="微软雅黑 Light" panose="020B0502040204020203" charset="-122"/>
              <a:cs typeface="Times New Roman" panose="02020603050405020304" pitchFamily="18" charset="0"/>
            </a:endParaRPr>
          </a:p>
          <a:p>
            <a:pPr marL="342900" lvl="0" indent="-342900" algn="l">
              <a:lnSpc>
                <a:spcPct val="120000"/>
              </a:lnSpc>
              <a:spcBef>
                <a:spcPts val="600"/>
              </a:spcBef>
              <a:spcAft>
                <a:spcPts val="600"/>
              </a:spcAft>
              <a:buClr>
                <a:srgbClr val="D8B266"/>
              </a:buClr>
              <a:buFont typeface="+mj-lt"/>
              <a:buAutoNum type="arabicPeriod" startAt="3"/>
            </a:pPr>
            <a:r>
              <a:rPr lang="zh-CN" altLang="zh-CN" sz="1800" b="1" dirty="0">
                <a:solidFill>
                  <a:srgbClr val="D8B266"/>
                </a:solidFill>
                <a:effectLst/>
                <a:latin typeface="微软雅黑 Light" panose="020B0502040204020203" charset="-122"/>
                <a:ea typeface="微软雅黑 Light" panose="020B0502040204020203" charset="-122"/>
                <a:cs typeface="Arial" panose="020B0604020202020204" pitchFamily="34" charset="0"/>
              </a:rPr>
              <a:t>现场布置：</a:t>
            </a:r>
            <a:r>
              <a:rPr lang="zh-CN" altLang="zh-CN" sz="1800" dirty="0">
                <a:solidFill>
                  <a:schemeClr val="bg1">
                    <a:lumMod val="75000"/>
                  </a:schemeClr>
                </a:solidFill>
                <a:effectLst/>
                <a:latin typeface="微软雅黑 Light" panose="020B0502040204020203" charset="-122"/>
                <a:ea typeface="微软雅黑 Light" panose="020B0502040204020203" charset="-122"/>
                <a:cs typeface="Arial" panose="020B0604020202020204" pitchFamily="34" charset="0"/>
              </a:rPr>
              <a:t>品牌方在活动前与酒吧进行前置活动布置。</a:t>
            </a:r>
            <a:endParaRPr lang="zh-CN" altLang="zh-CN" sz="1800" dirty="0">
              <a:solidFill>
                <a:schemeClr val="bg1">
                  <a:lumMod val="75000"/>
                </a:schemeClr>
              </a:solidFill>
              <a:effectLst/>
              <a:latin typeface="微软雅黑 Light" panose="020B0502040204020203" charset="-122"/>
              <a:ea typeface="微软雅黑 Light" panose="020B0502040204020203" charset="-122"/>
              <a:cs typeface="Times New Roman" panose="02020603050405020304" pitchFamily="18" charset="0"/>
            </a:endParaRPr>
          </a:p>
        </p:txBody>
      </p:sp>
      <p:sp>
        <p:nvSpPr>
          <p:cNvPr id="7" name="标题 1"/>
          <p:cNvSpPr txBox="1"/>
          <p:nvPr/>
        </p:nvSpPr>
        <p:spPr>
          <a:xfrm>
            <a:off x="522516" y="365125"/>
            <a:ext cx="77877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400" b="1" dirty="0">
                <a:solidFill>
                  <a:srgbClr val="D8B266"/>
                </a:solidFill>
                <a:latin typeface="H-BuMing-B" panose="02020800000000000000" pitchFamily="18" charset="-128"/>
                <a:ea typeface="H-BuMing-B" panose="02020800000000000000" pitchFamily="18" charset="-128"/>
                <a:cs typeface="Arial" panose="020B0604020202020204" pitchFamily="34" charset="0"/>
              </a:rPr>
              <a:t>六</a:t>
            </a:r>
            <a:r>
              <a:rPr lang="zh-CN" altLang="zh-CN" sz="2400" b="1" dirty="0">
                <a:solidFill>
                  <a:srgbClr val="D8B266"/>
                </a:solidFill>
                <a:latin typeface="微软雅黑" panose="020B0503020204020204" charset="-122"/>
                <a:ea typeface="微软雅黑" panose="020B0503020204020204" charset="-122"/>
                <a:cs typeface="Arial" panose="020B0604020202020204" pitchFamily="34" charset="0"/>
              </a:rPr>
              <a:t>、</a:t>
            </a:r>
            <a:r>
              <a:rPr lang="zh-CN" altLang="en-US" sz="2400" b="1" dirty="0">
                <a:solidFill>
                  <a:srgbClr val="D8B266"/>
                </a:solidFill>
                <a:latin typeface="微软雅黑" panose="020B0503020204020204" charset="-122"/>
                <a:ea typeface="微软雅黑" panose="020B0503020204020204" charset="-122"/>
                <a:cs typeface="微软雅黑 Light" panose="020B0502040204020203" charset="-122"/>
              </a:rPr>
              <a:t>执行步骤</a:t>
            </a:r>
            <a:r>
              <a:rPr lang="en-US" altLang="zh-CN" sz="2400" b="1" dirty="0">
                <a:solidFill>
                  <a:srgbClr val="D8B266"/>
                </a:solidFill>
                <a:latin typeface="微软雅黑 Light" panose="020B0502040204020203" charset="-122"/>
                <a:ea typeface="微软雅黑 Light" panose="020B0502040204020203" charset="-122"/>
                <a:cs typeface="微软雅黑 Light" panose="020B0502040204020203" charset="-122"/>
              </a:rPr>
              <a:t> </a:t>
            </a:r>
            <a:r>
              <a:rPr lang="en-US" altLang="zh-CN" sz="2400" b="1" dirty="0">
                <a:solidFill>
                  <a:srgbClr val="D8B266"/>
                </a:solidFill>
                <a:latin typeface="H-BuMing-B" panose="02020800000000000000" pitchFamily="18" charset="-128"/>
                <a:ea typeface="H-BuMing-B" panose="02020800000000000000" pitchFamily="18" charset="-128"/>
                <a:cs typeface="Arial" panose="020B0604020202020204" pitchFamily="34" charset="0"/>
              </a:rPr>
              <a:t> </a:t>
            </a:r>
            <a:r>
              <a:rPr lang="en-US" altLang="zh-CN" sz="2000" b="1" dirty="0">
                <a:solidFill>
                  <a:srgbClr val="D8B266"/>
                </a:solidFill>
                <a:effectLst/>
                <a:latin typeface="Hoefler Text Black" panose="02030602050506020203" pitchFamily="18" charset="0"/>
                <a:ea typeface="Segoe UI" panose="020B0502040204020203" pitchFamily="34" charset="0"/>
                <a:cs typeface="Segoe UI" panose="020B0502040204020203" pitchFamily="34" charset="0"/>
              </a:rPr>
              <a:t>Implementation steps</a:t>
            </a:r>
            <a:endParaRPr lang="zh-CN" altLang="zh-CN" sz="1800" b="1" dirty="0">
              <a:solidFill>
                <a:srgbClr val="D8B266"/>
              </a:solidFill>
              <a:effectLst/>
              <a:latin typeface="Hoefler Text Black" panose="02030602050506020203" pitchFamily="18" charset="0"/>
              <a:ea typeface="宋体" panose="02010600030101010101" pitchFamily="2" charset="-122"/>
              <a:cs typeface="Times New Roman" panose="02020603050405020304" pitchFamily="18" charset="0"/>
            </a:endParaRPr>
          </a:p>
        </p:txBody>
      </p:sp>
      <p:sp>
        <p:nvSpPr>
          <p:cNvPr id="2" name="内容占位符 2"/>
          <p:cNvSpPr txBox="1"/>
          <p:nvPr/>
        </p:nvSpPr>
        <p:spPr>
          <a:xfrm>
            <a:off x="6270171" y="1805440"/>
            <a:ext cx="5253957" cy="47463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150000"/>
              </a:lnSpc>
              <a:buSzPts val="1200"/>
              <a:buFont typeface="+mj-lt"/>
              <a:buAutoNum type="arabicPeriod"/>
            </a:pPr>
            <a:r>
              <a:rPr lang="en-US" altLang="zh-CN" sz="1600" dirty="0">
                <a:solidFill>
                  <a:srgbClr val="D8B266"/>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Initial Communication: </a:t>
            </a:r>
            <a:r>
              <a:rPr lang="en-US" altLang="zh-CN" sz="1600" dirty="0">
                <a:solidFill>
                  <a:schemeClr val="bg1">
                    <a:lumMod val="75000"/>
                  </a:schemeClr>
                </a:solidFill>
                <a:effectLst/>
                <a:latin typeface="Helvetica Neue Light" panose="02000403000000020004" pitchFamily="2" charset="0"/>
                <a:ea typeface="Helvetica Neue Light" panose="02000403000000020004" pitchFamily="2" charset="0"/>
                <a:cs typeface="PingFang-SC-Regular" panose="020B0400000000000000" pitchFamily="34" charset="-122"/>
              </a:rPr>
              <a:t>Both parties confirm the intention to collaborate and clarify the details of the collaboration.</a:t>
            </a:r>
            <a:endParaRPr lang="zh-CN" altLang="zh-CN" sz="1600" dirty="0">
              <a:solidFill>
                <a:schemeClr val="bg1">
                  <a:lumMod val="75000"/>
                </a:schemeClr>
              </a:solidFill>
              <a:effectLst/>
              <a:latin typeface="Helvetica Neue Light" panose="02000403000000020004" pitchFamily="2" charset="0"/>
              <a:ea typeface="宋体" panose="02010600030101010101" pitchFamily="2" charset="-122"/>
              <a:cs typeface="Times New Roman" panose="02020603050405020304" pitchFamily="18" charset="0"/>
            </a:endParaRPr>
          </a:p>
          <a:p>
            <a:pPr marL="342900" lvl="0" indent="-342900">
              <a:lnSpc>
                <a:spcPct val="150000"/>
              </a:lnSpc>
              <a:spcBef>
                <a:spcPts val="300"/>
              </a:spcBef>
              <a:buSzPts val="1200"/>
              <a:buFont typeface="+mj-lt"/>
              <a:buAutoNum type="arabicPeriod"/>
            </a:pPr>
            <a:r>
              <a:rPr lang="en-US" altLang="zh-CN" sz="1600" dirty="0">
                <a:solidFill>
                  <a:srgbClr val="D8B266"/>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Material Preparation: </a:t>
            </a:r>
            <a:r>
              <a:rPr lang="en-US" altLang="zh-CN" sz="1600" dirty="0">
                <a:solidFill>
                  <a:schemeClr val="bg1">
                    <a:lumMod val="75000"/>
                  </a:schemeClr>
                </a:solidFill>
                <a:effectLst/>
                <a:latin typeface="Helvetica Neue Light" panose="02000403000000020004" pitchFamily="2" charset="0"/>
                <a:ea typeface="Helvetica Neue Light" panose="02000403000000020004" pitchFamily="2" charset="0"/>
                <a:cs typeface="PingFang-SC-Regular" panose="020B0400000000000000" pitchFamily="34" charset="-122"/>
              </a:rPr>
              <a:t>The brand party is responsible for producing and providing the required promotional materials, including both online and offline. The bar assists in preparing product display stands and promotional material support.</a:t>
            </a:r>
            <a:endParaRPr lang="zh-CN" altLang="zh-CN" sz="1600" dirty="0">
              <a:solidFill>
                <a:schemeClr val="bg1">
                  <a:lumMod val="75000"/>
                </a:schemeClr>
              </a:solidFill>
              <a:effectLst/>
              <a:latin typeface="Helvetica Neue Light" panose="02000403000000020004" pitchFamily="2" charset="0"/>
              <a:ea typeface="宋体" panose="02010600030101010101" pitchFamily="2" charset="-122"/>
              <a:cs typeface="Times New Roman" panose="02020603050405020304" pitchFamily="18" charset="0"/>
            </a:endParaRPr>
          </a:p>
          <a:p>
            <a:pPr marL="342900" lvl="0" indent="-342900">
              <a:lnSpc>
                <a:spcPct val="150000"/>
              </a:lnSpc>
              <a:spcBef>
                <a:spcPts val="300"/>
              </a:spcBef>
              <a:buSzPts val="1200"/>
              <a:buFont typeface="+mj-lt"/>
              <a:buAutoNum type="arabicPeriod"/>
            </a:pPr>
            <a:r>
              <a:rPr lang="en-US" altLang="zh-CN" sz="1600" dirty="0">
                <a:solidFill>
                  <a:srgbClr val="D8B266"/>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Onsite Arrangement: </a:t>
            </a:r>
            <a:r>
              <a:rPr lang="en-US" altLang="zh-CN" sz="1600" dirty="0">
                <a:solidFill>
                  <a:schemeClr val="bg1">
                    <a:lumMod val="75000"/>
                  </a:schemeClr>
                </a:solidFill>
                <a:effectLst/>
                <a:latin typeface="Helvetica Neue Light" panose="02000403000000020004" pitchFamily="2" charset="0"/>
                <a:ea typeface="Helvetica Neue Light" panose="02000403000000020004" pitchFamily="2" charset="0"/>
                <a:cs typeface="PingFang-SC-Regular" panose="020B0400000000000000" pitchFamily="34" charset="-122"/>
              </a:rPr>
              <a:t>The brand party conducts pre-event setup with the bar.</a:t>
            </a:r>
            <a:endParaRPr lang="zh-CN" altLang="zh-CN" sz="1600" dirty="0">
              <a:solidFill>
                <a:schemeClr val="bg1">
                  <a:lumMod val="75000"/>
                </a:schemeClr>
              </a:solidFill>
              <a:effectLst/>
              <a:latin typeface="Helvetica Neue Light" panose="02000403000000020004" pitchFamily="2" charset="0"/>
              <a:ea typeface="宋体" panose="02010600030101010101" pitchFamily="2"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p:cNvPicPr>
            <a:picLocks noGrp="1" noChangeAspect="1"/>
          </p:cNvPicPr>
          <p:nvPr>
            <p:ph sz="half" idx="2"/>
          </p:nvPr>
        </p:nvPicPr>
        <p:blipFill>
          <a:blip r:embed="rId1"/>
          <a:stretch>
            <a:fillRect/>
          </a:stretch>
        </p:blipFill>
        <p:spPr>
          <a:xfrm rot="16200000">
            <a:off x="1043534" y="-3934558"/>
            <a:ext cx="10050499" cy="12289972"/>
          </a:xfrm>
        </p:spPr>
      </p:pic>
      <p:sp>
        <p:nvSpPr>
          <p:cNvPr id="5" name="矩形 4"/>
          <p:cNvSpPr/>
          <p:nvPr/>
        </p:nvSpPr>
        <p:spPr>
          <a:xfrm>
            <a:off x="342897" y="250372"/>
            <a:ext cx="11451771" cy="6379028"/>
          </a:xfrm>
          <a:prstGeom prst="rect">
            <a:avLst/>
          </a:prstGeom>
          <a:solidFill>
            <a:srgbClr val="120D13"/>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kumimoji="1" lang="en-US" altLang="zh-CN" dirty="0">
                <a:ln w="0"/>
                <a:gradFill>
                  <a:gsLst>
                    <a:gs pos="21000">
                      <a:srgbClr val="53575C"/>
                    </a:gs>
                    <a:gs pos="88000">
                      <a:srgbClr val="C5C7CA"/>
                    </a:gs>
                  </a:gsLst>
                  <a:lin ang="5400000"/>
                </a:gradFill>
              </a:rPr>
              <a:t>  </a:t>
            </a:r>
            <a:endParaRPr kumimoji="1" lang="zh-CN" altLang="en-US" dirty="0">
              <a:ln w="0"/>
              <a:gradFill>
                <a:gsLst>
                  <a:gs pos="21000">
                    <a:srgbClr val="53575C"/>
                  </a:gs>
                  <a:gs pos="88000">
                    <a:srgbClr val="C5C7CA"/>
                  </a:gs>
                </a:gsLst>
                <a:lin ang="5400000"/>
              </a:gradFill>
            </a:endParaRPr>
          </a:p>
        </p:txBody>
      </p:sp>
      <p:sp>
        <p:nvSpPr>
          <p:cNvPr id="3" name="内容占位符 2"/>
          <p:cNvSpPr>
            <a:spLocks noGrp="1"/>
          </p:cNvSpPr>
          <p:nvPr>
            <p:ph sz="half" idx="1"/>
          </p:nvPr>
        </p:nvSpPr>
        <p:spPr>
          <a:xfrm>
            <a:off x="1099458" y="1805441"/>
            <a:ext cx="4822372" cy="4746399"/>
          </a:xfrm>
        </p:spPr>
        <p:txBody>
          <a:bodyPr>
            <a:normAutofit/>
          </a:bodyPr>
          <a:lstStyle/>
          <a:p>
            <a:pPr marL="342900" lvl="0" indent="-342900" algn="l">
              <a:lnSpc>
                <a:spcPct val="120000"/>
              </a:lnSpc>
              <a:spcBef>
                <a:spcPts val="600"/>
              </a:spcBef>
              <a:spcAft>
                <a:spcPts val="600"/>
              </a:spcAft>
              <a:buClr>
                <a:srgbClr val="D8B266"/>
              </a:buClr>
              <a:buFont typeface="+mj-lt"/>
              <a:buAutoNum type="arabicPeriod" startAt="4"/>
            </a:pPr>
            <a:r>
              <a:rPr lang="zh-CN" altLang="zh-CN" sz="1800" b="1" dirty="0">
                <a:solidFill>
                  <a:srgbClr val="D8B266"/>
                </a:solidFill>
                <a:effectLst/>
                <a:latin typeface="微软雅黑 Light" panose="020B0502040204020203" charset="-122"/>
                <a:ea typeface="微软雅黑 Light" panose="020B0502040204020203" charset="-122"/>
                <a:cs typeface="Arial" panose="020B0604020202020204" pitchFamily="34" charset="0"/>
              </a:rPr>
              <a:t>活动执行：</a:t>
            </a:r>
            <a:r>
              <a:rPr lang="zh-CN" altLang="zh-CN" sz="1800" dirty="0">
                <a:solidFill>
                  <a:schemeClr val="bg1">
                    <a:lumMod val="75000"/>
                  </a:schemeClr>
                </a:solidFill>
                <a:effectLst/>
                <a:latin typeface="微软雅黑 Light" panose="020B0502040204020203" charset="-122"/>
                <a:ea typeface="微软雅黑 Light" panose="020B0502040204020203" charset="-122"/>
                <a:cs typeface="Arial" panose="020B0604020202020204" pitchFamily="34" charset="0"/>
              </a:rPr>
              <a:t>按计划开展合作活动，线上线下的联合宣传支持，包括社交媒体内容创作、广告投放等。</a:t>
            </a:r>
            <a:endParaRPr lang="zh-CN" altLang="zh-CN" sz="1800" dirty="0">
              <a:solidFill>
                <a:schemeClr val="bg1">
                  <a:lumMod val="75000"/>
                </a:schemeClr>
              </a:solidFill>
              <a:effectLst/>
              <a:latin typeface="微软雅黑 Light" panose="020B0502040204020203" charset="-122"/>
              <a:ea typeface="微软雅黑 Light" panose="020B0502040204020203" charset="-122"/>
              <a:cs typeface="Times New Roman" panose="02020603050405020304" pitchFamily="18" charset="0"/>
            </a:endParaRPr>
          </a:p>
          <a:p>
            <a:pPr marL="342900" lvl="0" indent="-342900" algn="l">
              <a:lnSpc>
                <a:spcPct val="120000"/>
              </a:lnSpc>
              <a:spcBef>
                <a:spcPts val="600"/>
              </a:spcBef>
              <a:spcAft>
                <a:spcPts val="600"/>
              </a:spcAft>
              <a:buClr>
                <a:srgbClr val="D8B266"/>
              </a:buClr>
              <a:buFont typeface="+mj-lt"/>
              <a:buAutoNum type="arabicPeriod" startAt="5"/>
            </a:pPr>
            <a:r>
              <a:rPr lang="zh-CN" altLang="zh-CN" sz="1800" b="1" dirty="0">
                <a:solidFill>
                  <a:srgbClr val="D8B266"/>
                </a:solidFill>
                <a:effectLst/>
                <a:latin typeface="微软雅黑 Light" panose="020B0502040204020203" charset="-122"/>
                <a:ea typeface="微软雅黑 Light" panose="020B0502040204020203" charset="-122"/>
                <a:cs typeface="Arial" panose="020B0604020202020204" pitchFamily="34" charset="0"/>
              </a:rPr>
              <a:t>效果评估与结算</a:t>
            </a:r>
            <a:r>
              <a:rPr lang="zh-CN" altLang="zh-CN" sz="1800" dirty="0">
                <a:solidFill>
                  <a:schemeClr val="bg1">
                    <a:lumMod val="75000"/>
                  </a:schemeClr>
                </a:solidFill>
                <a:effectLst/>
                <a:latin typeface="微软雅黑 Light" panose="020B0502040204020203" charset="-122"/>
                <a:ea typeface="微软雅黑 Light" panose="020B0502040204020203" charset="-122"/>
                <a:cs typeface="Arial" panose="020B0604020202020204" pitchFamily="34" charset="0"/>
              </a:rPr>
              <a:t>：合作结束后，根据销售数据进行分成结算，并评估合作效果，探讨后续合作可能。</a:t>
            </a:r>
            <a:endParaRPr lang="zh-CN" altLang="zh-CN" sz="1800" dirty="0">
              <a:solidFill>
                <a:schemeClr val="bg1">
                  <a:lumMod val="75000"/>
                </a:schemeClr>
              </a:solidFill>
              <a:effectLst/>
              <a:latin typeface="微软雅黑 Light" panose="020B0502040204020203" charset="-122"/>
              <a:ea typeface="微软雅黑 Light" panose="020B0502040204020203" charset="-122"/>
              <a:cs typeface="Times New Roman" panose="02020603050405020304" pitchFamily="18" charset="0"/>
            </a:endParaRPr>
          </a:p>
        </p:txBody>
      </p:sp>
      <p:sp>
        <p:nvSpPr>
          <p:cNvPr id="7" name="标题 1"/>
          <p:cNvSpPr txBox="1"/>
          <p:nvPr/>
        </p:nvSpPr>
        <p:spPr>
          <a:xfrm>
            <a:off x="522516" y="365125"/>
            <a:ext cx="77877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400" b="1" dirty="0">
                <a:solidFill>
                  <a:srgbClr val="D8B266"/>
                </a:solidFill>
                <a:latin typeface="H-BuMing-B" panose="02020800000000000000" pitchFamily="18" charset="-128"/>
                <a:ea typeface="H-BuMing-B" panose="02020800000000000000" pitchFamily="18" charset="-128"/>
                <a:cs typeface="Arial" panose="020B0604020202020204" pitchFamily="34" charset="0"/>
              </a:rPr>
              <a:t>六、</a:t>
            </a:r>
            <a:r>
              <a:rPr lang="zh-CN" altLang="en-US" sz="2400" b="1" dirty="0">
                <a:solidFill>
                  <a:srgbClr val="D8B266"/>
                </a:solidFill>
                <a:latin typeface="微软雅黑" panose="020B0503020204020204" charset="-122"/>
                <a:ea typeface="微软雅黑" panose="020B0503020204020204" charset="-122"/>
                <a:cs typeface="Arial" panose="020B0604020202020204" pitchFamily="34" charset="0"/>
              </a:rPr>
              <a:t>执行步骤</a:t>
            </a:r>
            <a:r>
              <a:rPr lang="en-US" altLang="zh-CN" sz="2400" b="1" dirty="0">
                <a:solidFill>
                  <a:srgbClr val="D8B266"/>
                </a:solidFill>
                <a:latin typeface="H-BuMing-B" panose="02020800000000000000" pitchFamily="18" charset="-128"/>
                <a:ea typeface="H-BuMing-B" panose="02020800000000000000" pitchFamily="18" charset="-128"/>
                <a:cs typeface="Arial" panose="020B0604020202020204" pitchFamily="34" charset="0"/>
              </a:rPr>
              <a:t>  </a:t>
            </a:r>
            <a:r>
              <a:rPr lang="en-US" altLang="zh-CN" sz="2000" b="1" dirty="0">
                <a:solidFill>
                  <a:srgbClr val="D8B266"/>
                </a:solidFill>
                <a:effectLst/>
                <a:latin typeface="Hoefler Text Black" panose="02030602050506020203" pitchFamily="18" charset="0"/>
                <a:ea typeface="Segoe UI" panose="020B0502040204020203" pitchFamily="34" charset="0"/>
                <a:cs typeface="Segoe UI" panose="020B0502040204020203" pitchFamily="34" charset="0"/>
              </a:rPr>
              <a:t>Implementation steps</a:t>
            </a:r>
            <a:endParaRPr lang="zh-CN" altLang="zh-CN" sz="1800" b="1" dirty="0">
              <a:solidFill>
                <a:srgbClr val="D8B266"/>
              </a:solidFill>
              <a:effectLst/>
              <a:latin typeface="Hoefler Text Black" panose="02030602050506020203" pitchFamily="18" charset="0"/>
              <a:ea typeface="宋体" panose="02010600030101010101" pitchFamily="2" charset="-122"/>
              <a:cs typeface="Times New Roman" panose="02020603050405020304" pitchFamily="18" charset="0"/>
            </a:endParaRPr>
          </a:p>
        </p:txBody>
      </p:sp>
      <p:sp>
        <p:nvSpPr>
          <p:cNvPr id="2" name="内容占位符 2"/>
          <p:cNvSpPr txBox="1"/>
          <p:nvPr/>
        </p:nvSpPr>
        <p:spPr>
          <a:xfrm>
            <a:off x="6270171" y="1805440"/>
            <a:ext cx="5253957" cy="47463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150000"/>
              </a:lnSpc>
              <a:spcBef>
                <a:spcPts val="300"/>
              </a:spcBef>
              <a:buSzPts val="1200"/>
              <a:buFont typeface="+mj-lt"/>
              <a:buAutoNum type="arabicPeriod" startAt="4"/>
            </a:pPr>
            <a:r>
              <a:rPr lang="en-US" altLang="zh-CN" sz="1600" dirty="0">
                <a:solidFill>
                  <a:srgbClr val="D8B266"/>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Event Execution: </a:t>
            </a:r>
            <a:r>
              <a:rPr lang="en-US" altLang="zh-CN" sz="1600" dirty="0">
                <a:solidFill>
                  <a:schemeClr val="bg1">
                    <a:lumMod val="75000"/>
                  </a:schemeClr>
                </a:solidFill>
                <a:effectLst/>
                <a:latin typeface="Helvetica Neue Light" panose="02000403000000020004" pitchFamily="2" charset="0"/>
                <a:ea typeface="Helvetica Neue Light" panose="02000403000000020004" pitchFamily="2" charset="0"/>
                <a:cs typeface="PingFang-SC-Regular" panose="020B0400000000000000" pitchFamily="34" charset="-122"/>
              </a:rPr>
              <a:t>Carry out the collaborative activities as planned, with joint online and offline promotional support, including social media content creation, advertising placements, etc.</a:t>
            </a:r>
            <a:endParaRPr lang="zh-CN" altLang="zh-CN" sz="1600" dirty="0">
              <a:solidFill>
                <a:schemeClr val="bg1">
                  <a:lumMod val="75000"/>
                </a:schemeClr>
              </a:solidFill>
              <a:effectLst/>
              <a:latin typeface="Helvetica Neue Light" panose="02000403000000020004" pitchFamily="2" charset="0"/>
              <a:ea typeface="宋体" panose="02010600030101010101" pitchFamily="2" charset="-122"/>
              <a:cs typeface="Times New Roman" panose="02020603050405020304" pitchFamily="18" charset="0"/>
            </a:endParaRPr>
          </a:p>
          <a:p>
            <a:pPr marL="342900" lvl="0" indent="-342900">
              <a:lnSpc>
                <a:spcPct val="150000"/>
              </a:lnSpc>
              <a:buSzPts val="1200"/>
              <a:buFont typeface="+mj-lt"/>
              <a:buAutoNum type="arabicPeriod" startAt="4"/>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dirty="0">
                <a:solidFill>
                  <a:srgbClr val="D8B266"/>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Effectiveness Evaluation and Settlement: </a:t>
            </a:r>
            <a:r>
              <a:rPr lang="en-US" altLang="zh-CN" sz="1600" dirty="0">
                <a:solidFill>
                  <a:schemeClr val="bg1">
                    <a:lumMod val="75000"/>
                  </a:schemeClr>
                </a:solidFill>
                <a:effectLst/>
                <a:latin typeface="Helvetica Neue Light" panose="02000403000000020004" pitchFamily="2" charset="0"/>
                <a:ea typeface="Helvetica Neue Light" panose="02000403000000020004" pitchFamily="2" charset="0"/>
                <a:cs typeface="宋体" panose="02010600030101010101" pitchFamily="2" charset="-122"/>
              </a:rPr>
              <a:t>Upon completion of the cooperation, the settlement will be conducted based on sales data, the cooperation effectiveness will be evaluated, and potential for future collaboration will be discussed. </a:t>
            </a:r>
            <a:endParaRPr lang="zh-CN" altLang="zh-CN" sz="1600" dirty="0">
              <a:solidFill>
                <a:schemeClr val="bg1">
                  <a:lumMod val="75000"/>
                </a:schemeClr>
              </a:solidFill>
              <a:effectLst/>
              <a:latin typeface="Helvetica Neue Light" panose="02000403000000020004" pitchFamily="2" charset="0"/>
              <a:ea typeface="宋体" panose="02010600030101010101" pitchFamily="2" charset="-122"/>
              <a:cs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kumimoji="1" lang="zh-CN" altLang="en-US"/>
          </a:p>
        </p:txBody>
      </p:sp>
      <p:sp>
        <p:nvSpPr>
          <p:cNvPr id="3" name="副标题 2"/>
          <p:cNvSpPr>
            <a:spLocks noGrp="1"/>
          </p:cNvSpPr>
          <p:nvPr>
            <p:ph type="subTitle" idx="1"/>
          </p:nvPr>
        </p:nvSpPr>
        <p:spPr/>
        <p:txBody>
          <a:bodyPr/>
          <a:lstStyle/>
          <a:p>
            <a:endParaRPr kumimoji="1" lang="zh-CN" altLang="en-US"/>
          </a:p>
        </p:txBody>
      </p:sp>
      <p:sp>
        <p:nvSpPr>
          <p:cNvPr id="6" name="矩形 5"/>
          <p:cNvSpPr/>
          <p:nvPr/>
        </p:nvSpPr>
        <p:spPr>
          <a:xfrm>
            <a:off x="-33045" y="-13664"/>
            <a:ext cx="12333902" cy="7002517"/>
          </a:xfrm>
          <a:prstGeom prst="rect">
            <a:avLst/>
          </a:prstGeom>
          <a:solidFill>
            <a:srgbClr val="120D13"/>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kumimoji="1" lang="zh-CN" altLang="en-US" dirty="0">
              <a:ln w="0"/>
              <a:gradFill>
                <a:gsLst>
                  <a:gs pos="21000">
                    <a:srgbClr val="53575C"/>
                  </a:gs>
                  <a:gs pos="88000">
                    <a:srgbClr val="C5C7CA"/>
                  </a:gs>
                </a:gsLst>
                <a:lin ang="5400000"/>
              </a:gradFill>
            </a:endParaRPr>
          </a:p>
        </p:txBody>
      </p:sp>
      <p:pic>
        <p:nvPicPr>
          <p:cNvPr id="1026" name="Picture 2" descr="滚动 Pin 图图片 0"/>
          <p:cNvPicPr>
            <a:picLocks noChangeAspect="1" noChangeArrowheads="1"/>
          </p:cNvPicPr>
          <p:nvPr/>
        </p:nvPicPr>
        <p:blipFill>
          <a:blip r:embed="rId1">
            <a:alphaModFix amt="85000"/>
            <a:extLst>
              <a:ext uri="{BEBA8EAE-BF5A-486C-A8C5-ECC9F3942E4B}">
                <a14:imgProps xmlns:a14="http://schemas.microsoft.com/office/drawing/2010/main">
                  <a14:imgLayer r:embed="rId2">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3583179" y="959723"/>
            <a:ext cx="5025641" cy="502564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4264660" y="5717540"/>
            <a:ext cx="3662680" cy="681990"/>
          </a:xfrm>
          <a:prstGeom prst="rect">
            <a:avLst/>
          </a:prstGeom>
          <a: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artisticMosiaicBubbles/>
                      </a14:imgEffect>
                      <a14:imgEffect>
                        <a14:colorTemperature colorTemp="8800"/>
                      </a14:imgEffect>
                      <a14:imgEffect>
                        <a14:saturation sat="200000"/>
                      </a14:imgEffect>
                    </a14:imgLayer>
                  </a14:imgProps>
                </a:ext>
              </a:extLst>
            </a:blip>
            <a:tile tx="0" ty="0" sx="100000" sy="100000" flip="none" algn="tl"/>
          </a:blipFill>
          <a:effectLst>
            <a:softEdge rad="127000"/>
          </a:effectLst>
        </p:spPr>
        <p:txBody>
          <a:bodyPr wrap="square" rtlCol="0">
            <a:spAutoFit/>
          </a:bodyPr>
          <a:lstStyle/>
          <a:p>
            <a:pPr>
              <a:lnSpc>
                <a:spcPct val="120000"/>
              </a:lnSpc>
              <a:spcBef>
                <a:spcPts val="2400"/>
              </a:spcBef>
              <a:spcAft>
                <a:spcPts val="2400"/>
              </a:spcAft>
            </a:pPr>
            <a:r>
              <a:rPr lang="en-US" altLang="zh-CN" sz="3200" dirty="0">
                <a:ln w="0"/>
                <a:solidFill>
                  <a:srgbClr val="110C13"/>
                </a:solidFill>
                <a:effectLst>
                  <a:outerShdw blurRad="38100" dist="19050" dir="2700000" algn="tl" rotWithShape="0">
                    <a:schemeClr val="dk1">
                      <a:alpha val="40000"/>
                    </a:schemeClr>
                  </a:outerShdw>
                </a:effectLst>
                <a:latin typeface="H-BuMing-B" panose="02020800000000000000" pitchFamily="18" charset="-128"/>
                <a:ea typeface="H-BuMing-B" panose="02020800000000000000" pitchFamily="18" charset="-128"/>
                <a:cs typeface="Arial" panose="020B0604020202020204" pitchFamily="34" charset="0"/>
              </a:rPr>
              <a:t>   </a:t>
            </a:r>
            <a:r>
              <a:rPr lang="zh-CN" altLang="en-US" sz="3200" dirty="0">
                <a:ln w="0"/>
                <a:solidFill>
                  <a:srgbClr val="110C13"/>
                </a:solidFill>
                <a:effectLst>
                  <a:outerShdw blurRad="38100" dist="19050" dir="2700000" algn="tl" rotWithShape="0">
                    <a:schemeClr val="dk1">
                      <a:alpha val="40000"/>
                    </a:schemeClr>
                  </a:outerShdw>
                </a:effectLst>
                <a:latin typeface="H-BuMing-B" panose="02020800000000000000" pitchFamily="18" charset="-128"/>
                <a:ea typeface="H-BuMing-B" panose="02020800000000000000" pitchFamily="18" charset="-128"/>
                <a:cs typeface="Arial" panose="020B0604020202020204" pitchFamily="34" charset="0"/>
              </a:rPr>
              <a:t>期待与您的</a:t>
            </a:r>
            <a:r>
              <a:rPr lang="zh-CN" altLang="en-US" sz="3200" dirty="0">
                <a:ln w="0"/>
                <a:solidFill>
                  <a:srgbClr val="110C13"/>
                </a:solidFill>
                <a:effectLst>
                  <a:outerShdw blurRad="38100" dist="19050" dir="2700000" algn="tl" rotWithShape="0">
                    <a:schemeClr val="dk1">
                      <a:alpha val="40000"/>
                    </a:schemeClr>
                  </a:outerShdw>
                </a:effectLst>
                <a:latin typeface="H-BuMing-B" panose="02020800000000000000" pitchFamily="18" charset="-128"/>
                <a:ea typeface="H-BuMing-B" panose="02020800000000000000" pitchFamily="18" charset="-128"/>
                <a:cs typeface="Arial" panose="020B0604020202020204" pitchFamily="34" charset="0"/>
              </a:rPr>
              <a:t>合作</a:t>
            </a:r>
            <a:endParaRPr lang="zh-CN" altLang="en-US" sz="3200" dirty="0">
              <a:ln w="0"/>
              <a:solidFill>
                <a:srgbClr val="110C13"/>
              </a:solidFill>
              <a:effectLst>
                <a:outerShdw blurRad="38100" dist="19050" dir="2700000" algn="tl" rotWithShape="0">
                  <a:schemeClr val="dk1">
                    <a:alpha val="40000"/>
                  </a:schemeClr>
                </a:outerShdw>
              </a:effectLst>
              <a:latin typeface="H-BuMing-B" panose="02020800000000000000" pitchFamily="18" charset="-128"/>
              <a:ea typeface="H-BuMing-B" panose="02020800000000000000" pitchFamily="18" charset="-128"/>
              <a:cs typeface="Arial" panose="020B0604020202020204" pitchFamily="34" charset="0"/>
            </a:endParaRPr>
          </a:p>
        </p:txBody>
      </p:sp>
      <p:sp>
        <p:nvSpPr>
          <p:cNvPr id="8" name="文本框 7"/>
          <p:cNvSpPr txBox="1"/>
          <p:nvPr/>
        </p:nvSpPr>
        <p:spPr>
          <a:xfrm>
            <a:off x="4618990" y="288290"/>
            <a:ext cx="3237865" cy="681990"/>
          </a:xfrm>
          <a:prstGeom prst="rect">
            <a:avLst/>
          </a:prstGeom>
          <a:noFill/>
        </p:spPr>
        <p:txBody>
          <a:bodyPr wrap="square" rtlCol="0">
            <a:spAutoFit/>
          </a:bodyPr>
          <a:lstStyle/>
          <a:p>
            <a:pPr algn="ctr">
              <a:lnSpc>
                <a:spcPct val="120000"/>
              </a:lnSpc>
              <a:spcBef>
                <a:spcPts val="600"/>
              </a:spcBef>
              <a:spcAft>
                <a:spcPts val="600"/>
              </a:spcAft>
            </a:pPr>
            <a:r>
              <a:rPr lang="en-US" altLang="zh-CN" sz="3200" dirty="0">
                <a:ln w="0"/>
                <a:solidFill>
                  <a:srgbClr val="D8B266"/>
                </a:solidFill>
                <a:effectLst>
                  <a:outerShdw blurRad="38100" dist="19050" dir="2700000" algn="tl" rotWithShape="0">
                    <a:schemeClr val="dk1">
                      <a:alpha val="40000"/>
                    </a:schemeClr>
                  </a:outerShdw>
                </a:effectLst>
                <a:latin typeface="Zapfino" panose="03030300040707070C03" pitchFamily="66" charset="0"/>
                <a:ea typeface="H-BuMing-B" panose="02020800000000000000" pitchFamily="18" charset="-128"/>
                <a:cs typeface="Times New Roman" panose="02020603050405020304" pitchFamily="18" charset="0"/>
              </a:rPr>
              <a:t>Merry Christmas!</a:t>
            </a:r>
            <a:endParaRPr lang="en-US" altLang="zh-CN" sz="3200" dirty="0">
              <a:ln w="0"/>
              <a:solidFill>
                <a:srgbClr val="D8B266"/>
              </a:solidFill>
              <a:effectLst>
                <a:outerShdw blurRad="38100" dist="19050" dir="2700000" algn="tl" rotWithShape="0">
                  <a:schemeClr val="dk1">
                    <a:alpha val="40000"/>
                  </a:schemeClr>
                </a:outerShdw>
              </a:effectLst>
              <a:latin typeface="Zapfino" panose="03030300040707070C03" pitchFamily="66" charset="0"/>
              <a:ea typeface="H-BuMing-B" panose="02020800000000000000" pitchFamily="18" charset="-128"/>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0951" y="-72259"/>
            <a:ext cx="12333902" cy="7002517"/>
          </a:xfrm>
          <a:prstGeom prst="rect">
            <a:avLst/>
          </a:prstGeom>
          <a:solidFill>
            <a:srgbClr val="120D13"/>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kumimoji="1" lang="zh-CN" altLang="en-US" dirty="0">
              <a:ln w="0"/>
              <a:gradFill>
                <a:gsLst>
                  <a:gs pos="21000">
                    <a:srgbClr val="53575C"/>
                  </a:gs>
                  <a:gs pos="88000">
                    <a:srgbClr val="C5C7CA"/>
                  </a:gs>
                </a:gsLst>
                <a:lin ang="5400000"/>
              </a:gradFill>
            </a:endParaRPr>
          </a:p>
        </p:txBody>
      </p:sp>
      <p:sp>
        <p:nvSpPr>
          <p:cNvPr id="3" name="内容占位符 2"/>
          <p:cNvSpPr>
            <a:spLocks noGrp="1"/>
          </p:cNvSpPr>
          <p:nvPr>
            <p:ph sz="half" idx="1"/>
          </p:nvPr>
        </p:nvSpPr>
        <p:spPr>
          <a:xfrm>
            <a:off x="446405" y="1010920"/>
            <a:ext cx="4629785" cy="5143500"/>
          </a:xfrm>
        </p:spPr>
        <p:txBody>
          <a:bodyPr>
            <a:normAutofit/>
          </a:bodyPr>
          <a:lstStyle/>
          <a:p>
            <a:pPr marL="0" indent="0" algn="l">
              <a:lnSpc>
                <a:spcPct val="160000"/>
              </a:lnSpc>
              <a:spcBef>
                <a:spcPts val="600"/>
              </a:spcBef>
              <a:spcAft>
                <a:spcPts val="600"/>
              </a:spcAft>
              <a:buNone/>
            </a:pPr>
            <a:endParaRPr lang="en-US" altLang="zh-CN" sz="1800" dirty="0">
              <a:solidFill>
                <a:srgbClr val="D8B266"/>
              </a:solidFill>
              <a:effectLst/>
              <a:latin typeface="Source Han Sans CN Regular" panose="020B0500000000000000" pitchFamily="34" charset="-128"/>
              <a:ea typeface="Source Han Sans CN Regular" panose="020B0500000000000000" pitchFamily="34" charset="-128"/>
              <a:cs typeface="Arial" panose="020B0604020202020204" pitchFamily="34" charset="0"/>
            </a:endParaRPr>
          </a:p>
          <a:p>
            <a:pPr marL="0" indent="0" algn="l">
              <a:lnSpc>
                <a:spcPct val="160000"/>
              </a:lnSpc>
              <a:spcBef>
                <a:spcPts val="600"/>
              </a:spcBef>
              <a:spcAft>
                <a:spcPts val="600"/>
              </a:spcAft>
              <a:buNone/>
            </a:pPr>
            <a:endParaRPr lang="en-US" altLang="zh-CN" sz="1800" dirty="0">
              <a:solidFill>
                <a:srgbClr val="D8B266"/>
              </a:solidFill>
              <a:latin typeface="Source Han Sans CN Regular" panose="020B0500000000000000" pitchFamily="34" charset="-128"/>
              <a:ea typeface="Source Han Sans CN Regular" panose="020B0500000000000000" pitchFamily="34" charset="-128"/>
              <a:cs typeface="Arial" panose="020B0604020202020204" pitchFamily="34" charset="0"/>
            </a:endParaRPr>
          </a:p>
          <a:p>
            <a:pPr marL="0" indent="0" algn="l">
              <a:lnSpc>
                <a:spcPct val="160000"/>
              </a:lnSpc>
              <a:spcBef>
                <a:spcPts val="600"/>
              </a:spcBef>
              <a:spcAft>
                <a:spcPts val="600"/>
              </a:spcAft>
              <a:buNone/>
            </a:pPr>
            <a:endParaRPr lang="en-US" altLang="zh-CN" sz="1800" dirty="0">
              <a:solidFill>
                <a:srgbClr val="D8B266"/>
              </a:solidFill>
              <a:effectLst/>
              <a:latin typeface="Source Han Sans CN Regular" panose="020B0500000000000000" pitchFamily="34" charset="-128"/>
              <a:ea typeface="Source Han Sans CN Regular" panose="020B0500000000000000" pitchFamily="34" charset="-128"/>
              <a:cs typeface="Arial" panose="020B0604020202020204" pitchFamily="34" charset="0"/>
            </a:endParaRPr>
          </a:p>
          <a:p>
            <a:pPr marL="0" indent="0" algn="l">
              <a:lnSpc>
                <a:spcPct val="160000"/>
              </a:lnSpc>
              <a:spcBef>
                <a:spcPts val="600"/>
              </a:spcBef>
              <a:spcAft>
                <a:spcPts val="600"/>
              </a:spcAft>
              <a:buNone/>
            </a:pPr>
            <a:endParaRPr lang="en-US" altLang="zh-CN" sz="1800" dirty="0">
              <a:solidFill>
                <a:srgbClr val="D8B266"/>
              </a:solidFill>
              <a:latin typeface="Source Han Sans CN Regular" panose="020B0500000000000000" pitchFamily="34" charset="-128"/>
              <a:ea typeface="Source Han Sans CN Regular" panose="020B0500000000000000" pitchFamily="34" charset="-128"/>
              <a:cs typeface="Arial" panose="020B0604020202020204" pitchFamily="34" charset="0"/>
            </a:endParaRPr>
          </a:p>
          <a:p>
            <a:pPr marL="0" indent="0" algn="l">
              <a:lnSpc>
                <a:spcPct val="160000"/>
              </a:lnSpc>
              <a:spcBef>
                <a:spcPts val="600"/>
              </a:spcBef>
              <a:spcAft>
                <a:spcPts val="600"/>
              </a:spcAft>
              <a:buNone/>
            </a:pPr>
            <a:r>
              <a:rPr lang="zh-CN"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在快速变化的新消费市场中，萨福是一个成立了近</a:t>
            </a:r>
            <a:r>
              <a:rPr lang="en-US"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3</a:t>
            </a:r>
            <a:r>
              <a:rPr lang="zh-CN"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年的女性身心愉悦的品牌 </a:t>
            </a:r>
            <a:r>
              <a:rPr lang="zh-CN"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我们首次将身心安护的理念加入生活情趣产品当中 </a:t>
            </a:r>
            <a:r>
              <a:rPr lang="zh-CN"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通过研发令女性安心使用且富于情绪价值的产品，提升女性生活中的愉悦与健康 </a:t>
            </a:r>
            <a:r>
              <a:rPr lang="zh-CN"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我们也第 </a:t>
            </a:r>
            <a:r>
              <a:rPr lang="zh-CN"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一个将女性视⻆带入计生用品行业的品牌。</a:t>
            </a:r>
            <a:endParaRPr lang="zh-CN"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p:txBody>
      </p:sp>
      <p:pic>
        <p:nvPicPr>
          <p:cNvPr id="9" name="内容占位符 8"/>
          <p:cNvPicPr>
            <a:picLocks noGrp="1" noChangeAspect="1"/>
          </p:cNvPicPr>
          <p:nvPr>
            <p:ph sz="half" idx="2"/>
          </p:nvPr>
        </p:nvPicPr>
        <p:blipFill>
          <a:blip r:embed="rId1"/>
          <a:stretch>
            <a:fillRect/>
          </a:stretch>
        </p:blipFill>
        <p:spPr>
          <a:xfrm>
            <a:off x="182333" y="1124306"/>
            <a:ext cx="4901293" cy="2513484"/>
          </a:xfrm>
        </p:spPr>
      </p:pic>
      <p:pic>
        <p:nvPicPr>
          <p:cNvPr id="26" name="图片 25"/>
          <p:cNvPicPr>
            <a:picLocks noChangeAspect="1"/>
          </p:cNvPicPr>
          <p:nvPr/>
        </p:nvPicPr>
        <p:blipFill>
          <a:blip r:embed="rId2"/>
          <a:stretch>
            <a:fillRect/>
          </a:stretch>
        </p:blipFill>
        <p:spPr>
          <a:xfrm rot="2019812">
            <a:off x="9926421" y="332352"/>
            <a:ext cx="3782690" cy="1212927"/>
          </a:xfrm>
          <a:prstGeom prst="rect">
            <a:avLst/>
          </a:prstGeom>
        </p:spPr>
      </p:pic>
      <p:sp>
        <p:nvSpPr>
          <p:cNvPr id="10" name="内容占位符 2"/>
          <p:cNvSpPr txBox="1"/>
          <p:nvPr/>
        </p:nvSpPr>
        <p:spPr>
          <a:xfrm>
            <a:off x="5293906" y="1106250"/>
            <a:ext cx="4293737" cy="514368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spcBef>
                <a:spcPts val="600"/>
              </a:spcBef>
              <a:spcAft>
                <a:spcPts val="600"/>
              </a:spcAft>
              <a:buFont typeface="Arial" panose="020B0604020202020204" pitchFamily="34" charset="0"/>
              <a:buNone/>
            </a:pPr>
            <a:endParaRPr lang="en-US" altLang="zh-CN" sz="18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70000"/>
              </a:lnSpc>
              <a:spcBef>
                <a:spcPts val="600"/>
              </a:spcBef>
              <a:spcAft>
                <a:spcPts val="600"/>
              </a:spcAft>
              <a:buFont typeface="Arial" panose="020B0604020202020204" pitchFamily="34" charset="0"/>
              <a:buNone/>
            </a:pPr>
            <a:endParaRPr lang="en-US" altLang="zh-CN" sz="18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70000"/>
              </a:lnSpc>
              <a:spcBef>
                <a:spcPts val="600"/>
              </a:spcBef>
              <a:spcAft>
                <a:spcPts val="600"/>
              </a:spcAft>
              <a:buFont typeface="Arial" panose="020B0604020202020204" pitchFamily="34" charset="0"/>
              <a:buNone/>
            </a:pPr>
            <a:endParaRPr lang="en-US" altLang="zh-CN" sz="18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70000"/>
              </a:lnSpc>
              <a:spcBef>
                <a:spcPts val="600"/>
              </a:spcBef>
              <a:spcAft>
                <a:spcPts val="600"/>
              </a:spcAft>
              <a:buFont typeface="Arial" panose="020B0604020202020204" pitchFamily="34" charset="0"/>
              <a:buNone/>
            </a:pPr>
            <a:endParaRPr lang="en-US" altLang="zh-CN" sz="18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50000"/>
              </a:lnSpc>
              <a:spcBef>
                <a:spcPts val="700"/>
              </a:spcBef>
              <a:buNone/>
            </a:pPr>
            <a:r>
              <a:rPr lang="en-US" altLang="zh-CN" sz="1400" dirty="0">
                <a:solidFill>
                  <a:schemeClr val="bg1">
                    <a:lumMod val="7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In the rapidly changing new consumer market, Sappho is a brand that has been established for nearly three years, focusing on women's physical and mental well-being. We are the first to incorporate the concept of physical and mental care into lifestyle products, developing products that are reassuring to use and emotionally valuable, enhancing women's pleasure and health in daily life. We are also the first brand to bring a female perspective into the family planning products industry.</a:t>
            </a:r>
            <a:endParaRPr lang="zh-CN" altLang="zh-CN" sz="1400" dirty="0">
              <a:solidFill>
                <a:schemeClr val="bg1">
                  <a:lumMod val="75000"/>
                </a:schemeClr>
              </a:solidFill>
              <a:effectLst/>
              <a:latin typeface="Helvetica Neue Medium" panose="02000503000000020004" pitchFamily="2" charset="0"/>
              <a:ea typeface="宋体" panose="02010600030101010101" pitchFamily="2" charset="-122"/>
              <a:cs typeface="Helvetica Neue Medium" panose="02000503000000020004" pitchFamily="2" charset="0"/>
            </a:endParaRPr>
          </a:p>
        </p:txBody>
      </p:sp>
      <p:pic>
        <p:nvPicPr>
          <p:cNvPr id="14" name="图片 13"/>
          <p:cNvPicPr>
            <a:picLocks noChangeAspect="1"/>
          </p:cNvPicPr>
          <p:nvPr/>
        </p:nvPicPr>
        <p:blipFill>
          <a:blip r:embed="rId3"/>
          <a:stretch>
            <a:fillRect/>
          </a:stretch>
        </p:blipFill>
        <p:spPr>
          <a:xfrm rot="21297294">
            <a:off x="9744996" y="2632793"/>
            <a:ext cx="2746122" cy="5217632"/>
          </a:xfrm>
          <a:prstGeom prst="rect">
            <a:avLst/>
          </a:prstGeom>
        </p:spPr>
      </p:pic>
      <p:pic>
        <p:nvPicPr>
          <p:cNvPr id="25" name="图片 24"/>
          <p:cNvPicPr>
            <a:picLocks noChangeAspect="1"/>
          </p:cNvPicPr>
          <p:nvPr/>
        </p:nvPicPr>
        <p:blipFill>
          <a:blip r:embed="rId2"/>
          <a:stretch>
            <a:fillRect/>
          </a:stretch>
        </p:blipFill>
        <p:spPr>
          <a:xfrm>
            <a:off x="8581257" y="-282570"/>
            <a:ext cx="4133961" cy="1325563"/>
          </a:xfrm>
          <a:prstGeom prst="rect">
            <a:avLst/>
          </a:prstGeom>
        </p:spPr>
      </p:pic>
      <p:pic>
        <p:nvPicPr>
          <p:cNvPr id="18" name="图片 17"/>
          <p:cNvPicPr>
            <a:picLocks noChangeAspect="1"/>
          </p:cNvPicPr>
          <p:nvPr/>
        </p:nvPicPr>
        <p:blipFill>
          <a:blip r:embed="rId4"/>
          <a:stretch>
            <a:fillRect/>
          </a:stretch>
        </p:blipFill>
        <p:spPr>
          <a:xfrm rot="310367">
            <a:off x="10373897" y="1914210"/>
            <a:ext cx="1568266" cy="1568266"/>
          </a:xfrm>
          <a:prstGeom prst="rect">
            <a:avLst/>
          </a:prstGeom>
        </p:spPr>
      </p:pic>
      <p:sp>
        <p:nvSpPr>
          <p:cNvPr id="4" name="标题 3"/>
          <p:cNvSpPr/>
          <p:nvPr>
            <p:ph type="title"/>
          </p:nvPr>
        </p:nvSpPr>
        <p:spPr/>
        <p:txBody>
          <a:bodyPr/>
          <a:p>
            <a:endParaRPr lang="zh-CN" altLang="en-US"/>
          </a:p>
        </p:txBody>
      </p:sp>
      <p:sp>
        <p:nvSpPr>
          <p:cNvPr id="6" name="标题 1"/>
          <p:cNvSpPr txBox="1"/>
          <p:nvPr/>
        </p:nvSpPr>
        <p:spPr>
          <a:xfrm>
            <a:off x="446314" y="365125"/>
            <a:ext cx="8878636"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400" b="1" dirty="0">
                <a:solidFill>
                  <a:srgbClr val="D8B266"/>
                </a:solidFill>
                <a:latin typeface="H-BuMing-B" panose="02020800000000000000" pitchFamily="18" charset="-128"/>
                <a:ea typeface="H-BuMing-B" panose="02020800000000000000" pitchFamily="18" charset="-128"/>
                <a:cs typeface="Arial" panose="020B0604020202020204" pitchFamily="34" charset="0"/>
              </a:rPr>
              <a:t>一、</a:t>
            </a:r>
            <a:r>
              <a:rPr lang="zh-CN" altLang="zh-CN" sz="2400" b="1" dirty="0">
                <a:solidFill>
                  <a:srgbClr val="D8B266"/>
                </a:solidFill>
                <a:latin typeface="微软雅黑" panose="020B0503020204020204" charset="-122"/>
                <a:ea typeface="微软雅黑" panose="020B0503020204020204" charset="-122"/>
                <a:cs typeface="微软雅黑" panose="020B0503020204020204" charset="-122"/>
              </a:rPr>
              <a:t>品牌介绍与合作愿景</a:t>
            </a:r>
            <a:r>
              <a:rPr lang="en-US" altLang="zh-CN" sz="2400" b="1" dirty="0">
                <a:solidFill>
                  <a:srgbClr val="D8B266"/>
                </a:solidFill>
                <a:latin typeface="微软雅黑" panose="020B0503020204020204" charset="-122"/>
                <a:ea typeface="微软雅黑" panose="020B0503020204020204" charset="-122"/>
                <a:cs typeface="微软雅黑" panose="020B0503020204020204" charset="-122"/>
              </a:rPr>
              <a:t>  </a:t>
            </a:r>
            <a:r>
              <a:rPr lang="en-US" altLang="zh-CN" sz="1800" b="1" dirty="0">
                <a:solidFill>
                  <a:srgbClr val="D8B266"/>
                </a:solidFill>
                <a:latin typeface="Hoefler Text" panose="02030602050506020203" pitchFamily="18" charset="0"/>
                <a:ea typeface="Segoe UI" panose="020B0502040204020203" pitchFamily="34" charset="0"/>
                <a:cs typeface="Segoe UI" panose="020B0502040204020203" pitchFamily="34" charset="0"/>
              </a:rPr>
              <a:t>Brand Introduction and Collaboration Vision</a:t>
            </a:r>
            <a:br>
              <a:rPr lang="zh-CN" altLang="zh-CN" sz="1800" dirty="0">
                <a:solidFill>
                  <a:srgbClr val="D8B266"/>
                </a:solidFill>
                <a:latin typeface="Hoefler Text" panose="02030602050506020203" pitchFamily="18" charset="0"/>
                <a:ea typeface="宋体" panose="02010600030101010101" pitchFamily="2" charset="-122"/>
                <a:cs typeface="Times New Roman" panose="02020603050405020304" pitchFamily="18" charset="0"/>
              </a:rPr>
            </a:br>
            <a:br>
              <a:rPr lang="zh-CN" altLang="zh-CN" sz="2400" dirty="0">
                <a:solidFill>
                  <a:srgbClr val="D8B266"/>
                </a:solidFill>
                <a:latin typeface="Hoefler Text" panose="02030602050506020203" pitchFamily="18" charset="0"/>
                <a:ea typeface="宋体" panose="02010600030101010101" pitchFamily="2" charset="-122"/>
                <a:cs typeface="Times New Roman" panose="02020603050405020304" pitchFamily="18" charset="0"/>
              </a:rPr>
            </a:br>
            <a:endParaRPr kumimoji="1" lang="zh-CN" altLang="zh-CN" sz="2400" dirty="0">
              <a:solidFill>
                <a:srgbClr val="D8B266"/>
              </a:solidFill>
              <a:latin typeface="Hoefler Text" panose="02030602050506020203"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0951" y="-72259"/>
            <a:ext cx="12333902" cy="7002517"/>
          </a:xfrm>
          <a:prstGeom prst="rect">
            <a:avLst/>
          </a:prstGeom>
          <a:solidFill>
            <a:srgbClr val="120D13"/>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kumimoji="1" lang="zh-CN" altLang="en-US" dirty="0">
              <a:ln w="0"/>
              <a:gradFill>
                <a:gsLst>
                  <a:gs pos="21000">
                    <a:srgbClr val="53575C"/>
                  </a:gs>
                  <a:gs pos="88000">
                    <a:srgbClr val="C5C7CA"/>
                  </a:gs>
                </a:gsLst>
                <a:lin ang="5400000"/>
              </a:gradFill>
            </a:endParaRPr>
          </a:p>
        </p:txBody>
      </p:sp>
      <p:pic>
        <p:nvPicPr>
          <p:cNvPr id="9" name="内容占位符 8"/>
          <p:cNvPicPr>
            <a:picLocks noGrp="1" noChangeAspect="1"/>
          </p:cNvPicPr>
          <p:nvPr>
            <p:ph sz="half" idx="2"/>
          </p:nvPr>
        </p:nvPicPr>
        <p:blipFill>
          <a:blip r:embed="rId1"/>
          <a:stretch>
            <a:fillRect/>
          </a:stretch>
        </p:blipFill>
        <p:spPr>
          <a:xfrm>
            <a:off x="182333" y="1124306"/>
            <a:ext cx="4901293" cy="2513484"/>
          </a:xfrm>
        </p:spPr>
      </p:pic>
      <p:pic>
        <p:nvPicPr>
          <p:cNvPr id="26" name="图片 25"/>
          <p:cNvPicPr>
            <a:picLocks noChangeAspect="1"/>
          </p:cNvPicPr>
          <p:nvPr/>
        </p:nvPicPr>
        <p:blipFill>
          <a:blip r:embed="rId2"/>
          <a:stretch>
            <a:fillRect/>
          </a:stretch>
        </p:blipFill>
        <p:spPr>
          <a:xfrm rot="2019812">
            <a:off x="9926421" y="332352"/>
            <a:ext cx="3782690" cy="1212927"/>
          </a:xfrm>
          <a:prstGeom prst="rect">
            <a:avLst/>
          </a:prstGeom>
        </p:spPr>
      </p:pic>
      <p:sp>
        <p:nvSpPr>
          <p:cNvPr id="10" name="内容占位符 2"/>
          <p:cNvSpPr txBox="1"/>
          <p:nvPr/>
        </p:nvSpPr>
        <p:spPr>
          <a:xfrm>
            <a:off x="507524" y="1536888"/>
            <a:ext cx="4441372" cy="5143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spcBef>
                <a:spcPts val="600"/>
              </a:spcBef>
              <a:spcAft>
                <a:spcPts val="600"/>
              </a:spcAft>
              <a:buFont typeface="Arial" panose="020B0604020202020204" pitchFamily="34" charset="0"/>
              <a:buNone/>
            </a:pPr>
            <a:endParaRPr lang="en-US" altLang="zh-CN" sz="1200" dirty="0">
              <a:solidFill>
                <a:schemeClr val="bg1">
                  <a:lumMod val="75000"/>
                </a:schemeClr>
              </a:solidFill>
              <a:latin typeface="Source Han Sans CN Regular" panose="020B0500000000000000" pitchFamily="34" charset="-128"/>
              <a:ea typeface="Source Han Sans CN Regular" panose="020B0500000000000000" pitchFamily="34" charset="-128"/>
              <a:cs typeface="Arial" panose="020B0604020202020204" pitchFamily="34" charset="0"/>
            </a:endParaRPr>
          </a:p>
          <a:p>
            <a:pPr marL="0" indent="0">
              <a:lnSpc>
                <a:spcPct val="170000"/>
              </a:lnSpc>
              <a:spcBef>
                <a:spcPts val="600"/>
              </a:spcBef>
              <a:spcAft>
                <a:spcPts val="600"/>
              </a:spcAft>
              <a:buFont typeface="Arial" panose="020B0604020202020204" pitchFamily="34" charset="0"/>
              <a:buNone/>
            </a:pPr>
            <a:endParaRPr lang="en-US" altLang="zh-CN" sz="1200" dirty="0">
              <a:solidFill>
                <a:schemeClr val="bg1">
                  <a:lumMod val="75000"/>
                </a:schemeClr>
              </a:solidFill>
              <a:latin typeface="Source Han Sans CN Regular" panose="020B0500000000000000" pitchFamily="34" charset="-128"/>
              <a:ea typeface="Source Han Sans CN Regular" panose="020B0500000000000000" pitchFamily="34" charset="-128"/>
              <a:cs typeface="Arial" panose="020B0604020202020204" pitchFamily="34" charset="0"/>
            </a:endParaRPr>
          </a:p>
          <a:p>
            <a:pPr marL="0" indent="0">
              <a:lnSpc>
                <a:spcPct val="170000"/>
              </a:lnSpc>
              <a:spcBef>
                <a:spcPts val="600"/>
              </a:spcBef>
              <a:spcAft>
                <a:spcPts val="600"/>
              </a:spcAft>
              <a:buFont typeface="Arial" panose="020B0604020202020204" pitchFamily="34" charset="0"/>
              <a:buNone/>
            </a:pPr>
            <a:endParaRPr lang="en-US" altLang="zh-CN" sz="1200" dirty="0">
              <a:solidFill>
                <a:schemeClr val="bg1">
                  <a:lumMod val="75000"/>
                </a:schemeClr>
              </a:solidFill>
              <a:latin typeface="Source Han Sans CN Regular" panose="020B0500000000000000" pitchFamily="34" charset="-128"/>
              <a:ea typeface="Source Han Sans CN Regular" panose="020B0500000000000000" pitchFamily="34" charset="-128"/>
              <a:cs typeface="Arial" panose="020B0604020202020204" pitchFamily="34" charset="0"/>
            </a:endParaRPr>
          </a:p>
          <a:p>
            <a:pPr marL="0" indent="0">
              <a:lnSpc>
                <a:spcPct val="170000"/>
              </a:lnSpc>
              <a:spcBef>
                <a:spcPts val="600"/>
              </a:spcBef>
              <a:spcAft>
                <a:spcPts val="600"/>
              </a:spcAft>
              <a:buFont typeface="Arial" panose="020B0604020202020204" pitchFamily="34" charset="0"/>
              <a:buNone/>
            </a:pPr>
            <a:endParaRPr lang="en-US" altLang="zh-CN" sz="1200" dirty="0">
              <a:solidFill>
                <a:schemeClr val="bg1">
                  <a:lumMod val="75000"/>
                </a:schemeClr>
              </a:solidFill>
              <a:latin typeface="Source Han Sans CN Regular" panose="020B0500000000000000" pitchFamily="34" charset="-128"/>
              <a:ea typeface="Source Han Sans CN Regular" panose="020B0500000000000000" pitchFamily="34" charset="-128"/>
              <a:cs typeface="Arial" panose="020B0604020202020204" pitchFamily="34" charset="0"/>
            </a:endParaRPr>
          </a:p>
          <a:p>
            <a:pPr marL="0" indent="0" algn="l">
              <a:lnSpc>
                <a:spcPct val="170000"/>
              </a:lnSpc>
              <a:spcBef>
                <a:spcPts val="600"/>
              </a:spcBef>
              <a:spcAft>
                <a:spcPts val="600"/>
              </a:spcAft>
              <a:buNone/>
            </a:pPr>
            <a:r>
              <a:rPr lang="zh-CN" altLang="zh-CN" sz="1400" dirty="0">
                <a:solidFill>
                  <a:schemeClr val="bg1">
                    <a:lumMod val="75000"/>
                  </a:schemeClr>
                </a:solidFill>
                <a:effectLst/>
                <a:latin typeface="微软雅黑 Light" panose="020B0502040204020203" charset="-122"/>
                <a:ea typeface="微软雅黑 Light" panose="020B0502040204020203" charset="-122"/>
                <a:cs typeface="Arial" panose="020B0604020202020204" pitchFamily="34" charset="0"/>
              </a:rPr>
              <a:t>线下酒吧作为社交与娱乐的热门场所，对于品牌方来说，是推广创新生活方式产品、传播品牌理念以及亲密链接消费者的理想平台。根据我们所在领域以及品牌调性，在对上海线下实体商业酒吧的考察后，我们非常希望能够再【双旦】这个重要的营销节点，与线下女性酒吧达成一次具有较强影响力和较大曝光度的线下活动。</a:t>
            </a:r>
            <a:endParaRPr lang="zh-CN" altLang="zh-CN" sz="1400" dirty="0">
              <a:solidFill>
                <a:schemeClr val="bg1">
                  <a:lumMod val="75000"/>
                </a:schemeClr>
              </a:solidFill>
              <a:effectLst/>
              <a:latin typeface="微软雅黑 Light" panose="020B0502040204020203" charset="-122"/>
              <a:ea typeface="微软雅黑 Light" panose="020B0502040204020203" charset="-122"/>
              <a:cs typeface="Times New Roman" panose="02020603050405020304" pitchFamily="18" charset="0"/>
            </a:endParaRPr>
          </a:p>
        </p:txBody>
      </p:sp>
      <p:pic>
        <p:nvPicPr>
          <p:cNvPr id="14" name="图片 13"/>
          <p:cNvPicPr>
            <a:picLocks noChangeAspect="1"/>
          </p:cNvPicPr>
          <p:nvPr/>
        </p:nvPicPr>
        <p:blipFill>
          <a:blip r:embed="rId3"/>
          <a:stretch>
            <a:fillRect/>
          </a:stretch>
        </p:blipFill>
        <p:spPr>
          <a:xfrm rot="21297294">
            <a:off x="9744996" y="2632793"/>
            <a:ext cx="2746122" cy="5217632"/>
          </a:xfrm>
          <a:prstGeom prst="rect">
            <a:avLst/>
          </a:prstGeom>
        </p:spPr>
      </p:pic>
      <p:pic>
        <p:nvPicPr>
          <p:cNvPr id="25" name="图片 24"/>
          <p:cNvPicPr>
            <a:picLocks noChangeAspect="1"/>
          </p:cNvPicPr>
          <p:nvPr/>
        </p:nvPicPr>
        <p:blipFill>
          <a:blip r:embed="rId2"/>
          <a:stretch>
            <a:fillRect/>
          </a:stretch>
        </p:blipFill>
        <p:spPr>
          <a:xfrm>
            <a:off x="8646255" y="-312743"/>
            <a:ext cx="4133961" cy="1325563"/>
          </a:xfrm>
          <a:prstGeom prst="rect">
            <a:avLst/>
          </a:prstGeom>
        </p:spPr>
      </p:pic>
      <p:pic>
        <p:nvPicPr>
          <p:cNvPr id="18" name="图片 17"/>
          <p:cNvPicPr>
            <a:picLocks noChangeAspect="1"/>
          </p:cNvPicPr>
          <p:nvPr/>
        </p:nvPicPr>
        <p:blipFill>
          <a:blip r:embed="rId4"/>
          <a:stretch>
            <a:fillRect/>
          </a:stretch>
        </p:blipFill>
        <p:spPr>
          <a:xfrm rot="310367">
            <a:off x="10373897" y="1914210"/>
            <a:ext cx="1568266" cy="1568266"/>
          </a:xfrm>
          <a:prstGeom prst="rect">
            <a:avLst/>
          </a:prstGeom>
        </p:spPr>
      </p:pic>
      <p:sp>
        <p:nvSpPr>
          <p:cNvPr id="7" name="内容占位符 2"/>
          <p:cNvSpPr txBox="1"/>
          <p:nvPr/>
        </p:nvSpPr>
        <p:spPr>
          <a:xfrm>
            <a:off x="5079524" y="1136040"/>
            <a:ext cx="4441372" cy="514368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spcBef>
                <a:spcPts val="600"/>
              </a:spcBef>
              <a:spcAft>
                <a:spcPts val="600"/>
              </a:spcAft>
              <a:buFont typeface="Arial" panose="020B0604020202020204" pitchFamily="34" charset="0"/>
              <a:buNone/>
            </a:pPr>
            <a:endParaRPr lang="en-US" altLang="zh-CN" sz="1800" dirty="0">
              <a:solidFill>
                <a:schemeClr val="bg1">
                  <a:lumMod val="75000"/>
                </a:schemeClr>
              </a:solidFill>
              <a:latin typeface="Source Han Sans CN Regular" panose="020B0500000000000000" pitchFamily="34" charset="-128"/>
              <a:ea typeface="Source Han Sans CN Regular" panose="020B0500000000000000" pitchFamily="34" charset="-128"/>
              <a:cs typeface="Arial" panose="020B0604020202020204" pitchFamily="34" charset="0"/>
            </a:endParaRPr>
          </a:p>
          <a:p>
            <a:pPr marL="0" indent="0">
              <a:lnSpc>
                <a:spcPct val="170000"/>
              </a:lnSpc>
              <a:spcBef>
                <a:spcPts val="600"/>
              </a:spcBef>
              <a:spcAft>
                <a:spcPts val="600"/>
              </a:spcAft>
              <a:buFont typeface="Arial" panose="020B0604020202020204" pitchFamily="34" charset="0"/>
              <a:buNone/>
            </a:pPr>
            <a:endParaRPr lang="en-US" altLang="zh-CN" sz="1800" dirty="0">
              <a:solidFill>
                <a:schemeClr val="bg1">
                  <a:lumMod val="75000"/>
                </a:schemeClr>
              </a:solidFill>
              <a:latin typeface="Source Han Sans CN Regular" panose="020B0500000000000000" pitchFamily="34" charset="-128"/>
              <a:ea typeface="Source Han Sans CN Regular" panose="020B0500000000000000" pitchFamily="34" charset="-128"/>
              <a:cs typeface="Arial" panose="020B0604020202020204" pitchFamily="34" charset="0"/>
            </a:endParaRPr>
          </a:p>
          <a:p>
            <a:pPr marL="0" indent="0">
              <a:lnSpc>
                <a:spcPct val="170000"/>
              </a:lnSpc>
              <a:spcBef>
                <a:spcPts val="600"/>
              </a:spcBef>
              <a:spcAft>
                <a:spcPts val="600"/>
              </a:spcAft>
              <a:buFont typeface="Arial" panose="020B0604020202020204" pitchFamily="34" charset="0"/>
              <a:buNone/>
            </a:pPr>
            <a:endParaRPr lang="en-US" altLang="zh-CN" sz="1800" dirty="0">
              <a:solidFill>
                <a:schemeClr val="bg1">
                  <a:lumMod val="75000"/>
                </a:schemeClr>
              </a:solidFill>
              <a:latin typeface="Source Han Sans CN Regular" panose="020B0500000000000000" pitchFamily="34" charset="-128"/>
              <a:ea typeface="Source Han Sans CN Regular" panose="020B0500000000000000" pitchFamily="34" charset="-128"/>
              <a:cs typeface="Arial" panose="020B0604020202020204" pitchFamily="34" charset="0"/>
            </a:endParaRPr>
          </a:p>
          <a:p>
            <a:pPr marL="0" indent="0">
              <a:lnSpc>
                <a:spcPct val="170000"/>
              </a:lnSpc>
              <a:spcBef>
                <a:spcPts val="600"/>
              </a:spcBef>
              <a:spcAft>
                <a:spcPts val="600"/>
              </a:spcAft>
              <a:buFont typeface="Arial" panose="020B0604020202020204" pitchFamily="34" charset="0"/>
              <a:buNone/>
            </a:pPr>
            <a:endParaRPr lang="en-US" altLang="zh-CN" sz="1800" dirty="0">
              <a:solidFill>
                <a:schemeClr val="bg1">
                  <a:lumMod val="75000"/>
                </a:schemeClr>
              </a:solidFill>
              <a:latin typeface="Source Han Sans CN Regular" panose="020B0500000000000000" pitchFamily="34" charset="-128"/>
              <a:ea typeface="Source Han Sans CN Regular" panose="020B0500000000000000" pitchFamily="34" charset="-128"/>
              <a:cs typeface="Arial" panose="020B0604020202020204" pitchFamily="34" charset="0"/>
            </a:endParaRPr>
          </a:p>
          <a:p>
            <a:pPr marL="0" indent="0">
              <a:lnSpc>
                <a:spcPct val="150000"/>
              </a:lnSpc>
              <a:spcBef>
                <a:spcPts val="700"/>
              </a:spcBef>
              <a:buNone/>
            </a:pPr>
            <a:r>
              <a:rPr lang="en-US" altLang="zh-CN" sz="1400" dirty="0">
                <a:solidFill>
                  <a:schemeClr val="bg1">
                    <a:lumMod val="7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Offline bars, as popular venues for socializing and entertainment, are ideal platforms for brand parties to promote innovative lifestyle products, disseminate brand philosophy, and forge intimate connections with consumers. Based on our industry sector and brand tone, after inspecting offline physical bars in Shanghai, we eagerly hope to collaborate with offline women's bars during the important marketing period of [Christmas and New Year's Eve], hosting an offline event with strong influence and high exposure.</a:t>
            </a:r>
            <a:endParaRPr lang="zh-CN" altLang="zh-CN" sz="1400" dirty="0">
              <a:solidFill>
                <a:schemeClr val="bg1">
                  <a:lumMod val="75000"/>
                </a:schemeClr>
              </a:solidFill>
              <a:effectLst/>
              <a:latin typeface="Helvetica Neue Medium" panose="02000503000000020004" pitchFamily="2" charset="0"/>
              <a:ea typeface="宋体" panose="02010600030101010101" pitchFamily="2" charset="-122"/>
              <a:cs typeface="Helvetica Neue Medium" panose="02000503000000020004" pitchFamily="2" charset="0"/>
            </a:endParaRPr>
          </a:p>
        </p:txBody>
      </p:sp>
      <p:sp>
        <p:nvSpPr>
          <p:cNvPr id="11" name="标题 10"/>
          <p:cNvSpPr>
            <a:spLocks noGrp="1"/>
          </p:cNvSpPr>
          <p:nvPr>
            <p:ph type="title"/>
          </p:nvPr>
        </p:nvSpPr>
        <p:spPr/>
        <p:txBody>
          <a:bodyPr/>
          <a:lstStyle/>
          <a:p>
            <a:endParaRPr lang="zh-CN" altLang="en-US"/>
          </a:p>
        </p:txBody>
      </p:sp>
      <p:sp>
        <p:nvSpPr>
          <p:cNvPr id="6" name="标题 1"/>
          <p:cNvSpPr txBox="1"/>
          <p:nvPr/>
        </p:nvSpPr>
        <p:spPr>
          <a:xfrm>
            <a:off x="446405" y="365125"/>
            <a:ext cx="9860915" cy="13258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400" b="1" dirty="0">
                <a:solidFill>
                  <a:srgbClr val="D8B266"/>
                </a:solidFill>
                <a:latin typeface="微软雅黑" panose="020B0503020204020204" charset="-122"/>
                <a:ea typeface="微软雅黑" panose="020B0503020204020204" charset="-122"/>
                <a:cs typeface="Arial" panose="020B0604020202020204" pitchFamily="34" charset="0"/>
              </a:rPr>
              <a:t>一、品牌介绍与合作愿景</a:t>
            </a:r>
            <a:r>
              <a:rPr lang="en-US" altLang="zh-CN" sz="2400" b="1" dirty="0">
                <a:solidFill>
                  <a:srgbClr val="D8B266"/>
                </a:solidFill>
                <a:latin typeface="H-BuMing-B" panose="02020800000000000000" pitchFamily="18" charset="-128"/>
                <a:ea typeface="H-BuMing-B" panose="02020800000000000000" pitchFamily="18" charset="-128"/>
                <a:cs typeface="Arial" panose="020B0604020202020204" pitchFamily="34" charset="0"/>
              </a:rPr>
              <a:t>  </a:t>
            </a:r>
            <a:r>
              <a:rPr lang="en-US" altLang="zh-CN" sz="1800" b="1" dirty="0">
                <a:solidFill>
                  <a:srgbClr val="D8B266"/>
                </a:solidFill>
                <a:latin typeface="Hoefler Text" panose="02030602050506020203" pitchFamily="18" charset="0"/>
                <a:ea typeface="Segoe UI" panose="020B0502040204020203" pitchFamily="34" charset="0"/>
                <a:cs typeface="Segoe UI" panose="020B0502040204020203" pitchFamily="34" charset="0"/>
              </a:rPr>
              <a:t>Brand Introduction and Collaboration Vision</a:t>
            </a:r>
            <a:br>
              <a:rPr lang="zh-CN" altLang="zh-CN" sz="1800" dirty="0">
                <a:solidFill>
                  <a:srgbClr val="D8B266"/>
                </a:solidFill>
                <a:latin typeface="Hoefler Text" panose="02030602050506020203" pitchFamily="18" charset="0"/>
                <a:ea typeface="宋体" panose="02010600030101010101" pitchFamily="2" charset="-122"/>
                <a:cs typeface="Times New Roman" panose="02020603050405020304" pitchFamily="18" charset="0"/>
              </a:rPr>
            </a:br>
            <a:br>
              <a:rPr lang="zh-CN" altLang="zh-CN" sz="2400" dirty="0">
                <a:solidFill>
                  <a:srgbClr val="D8B266"/>
                </a:solidFill>
                <a:latin typeface="Hoefler Text" panose="02030602050506020203" pitchFamily="18" charset="0"/>
                <a:ea typeface="宋体" panose="02010600030101010101" pitchFamily="2" charset="-122"/>
                <a:cs typeface="Times New Roman" panose="02020603050405020304" pitchFamily="18" charset="0"/>
              </a:rPr>
            </a:br>
            <a:endParaRPr kumimoji="1" lang="zh-CN" altLang="zh-CN" sz="2400" dirty="0">
              <a:solidFill>
                <a:srgbClr val="D8B266"/>
              </a:solidFill>
              <a:latin typeface="Hoefler Text" panose="02030602050506020203"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p:cNvPicPr>
            <a:picLocks noGrp="1" noChangeAspect="1"/>
          </p:cNvPicPr>
          <p:nvPr>
            <p:ph sz="half" idx="2"/>
          </p:nvPr>
        </p:nvPicPr>
        <p:blipFill>
          <a:blip r:embed="rId1"/>
          <a:stretch>
            <a:fillRect/>
          </a:stretch>
        </p:blipFill>
        <p:spPr>
          <a:xfrm rot="16200000">
            <a:off x="1043534" y="-3934558"/>
            <a:ext cx="10050499" cy="12289972"/>
          </a:xfrm>
        </p:spPr>
      </p:pic>
      <p:sp>
        <p:nvSpPr>
          <p:cNvPr id="5" name="矩形 4"/>
          <p:cNvSpPr/>
          <p:nvPr/>
        </p:nvSpPr>
        <p:spPr>
          <a:xfrm>
            <a:off x="342897" y="250372"/>
            <a:ext cx="11451771" cy="6379028"/>
          </a:xfrm>
          <a:prstGeom prst="rect">
            <a:avLst/>
          </a:prstGeom>
          <a:solidFill>
            <a:srgbClr val="120D13"/>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en-US" altLang="zh-CN" sz="1800" b="0" dirty="0">
                <a:solidFill>
                  <a:srgbClr val="05073B"/>
                </a:solidFill>
                <a:effectLst/>
                <a:latin typeface="Calibri" panose="020F0502020204030204" pitchFamily="34" charset="0"/>
                <a:ea typeface="Segoe UI" panose="020B0502040204020203" pitchFamily="34" charset="0"/>
                <a:cs typeface="Segoe UI" panose="020B0502040204020203" pitchFamily="34" charset="0"/>
              </a:rPr>
              <a:t>Collaboration Goals and Benefits</a:t>
            </a:r>
            <a:r>
              <a:rPr lang="zh-CN" altLang="zh-CN" dirty="0">
                <a:effectLst/>
              </a:rPr>
              <a:t> </a:t>
            </a:r>
            <a:endParaRPr kumimoji="1" lang="zh-CN" altLang="en-US" dirty="0">
              <a:ln w="0"/>
              <a:gradFill>
                <a:gsLst>
                  <a:gs pos="21000">
                    <a:srgbClr val="53575C"/>
                  </a:gs>
                  <a:gs pos="88000">
                    <a:srgbClr val="C5C7CA"/>
                  </a:gs>
                </a:gsLst>
                <a:lin ang="5400000"/>
              </a:gradFill>
            </a:endParaRPr>
          </a:p>
        </p:txBody>
      </p:sp>
      <p:sp>
        <p:nvSpPr>
          <p:cNvPr id="7" name="标题 1"/>
          <p:cNvSpPr txBox="1"/>
          <p:nvPr/>
        </p:nvSpPr>
        <p:spPr>
          <a:xfrm>
            <a:off x="522516" y="190956"/>
            <a:ext cx="102761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rgbClr val="D8B266"/>
                </a:solidFill>
                <a:latin typeface="H-BuMing-B" panose="02020800000000000000" pitchFamily="18" charset="-128"/>
                <a:ea typeface="H-BuMing-B" panose="02020800000000000000" pitchFamily="18" charset="-128"/>
                <a:cs typeface="Arial" panose="020B0604020202020204" pitchFamily="34" charset="0"/>
              </a:rPr>
              <a:t>二</a:t>
            </a:r>
            <a:r>
              <a:rPr lang="zh-CN" altLang="zh-CN" sz="2400" b="1" dirty="0">
                <a:solidFill>
                  <a:srgbClr val="D8B266"/>
                </a:solidFill>
                <a:latin typeface="微软雅黑" panose="020B0503020204020204" charset="-122"/>
                <a:ea typeface="微软雅黑" panose="020B0503020204020204" charset="-122"/>
                <a:cs typeface="微软雅黑" panose="020B0503020204020204" charset="-122"/>
              </a:rPr>
              <a:t>、</a:t>
            </a:r>
            <a:r>
              <a:rPr lang="zh-CN" altLang="en-US" sz="2400" b="1" dirty="0">
                <a:solidFill>
                  <a:srgbClr val="D8B266"/>
                </a:solidFill>
                <a:latin typeface="微软雅黑" panose="020B0503020204020204" charset="-122"/>
                <a:ea typeface="微软雅黑" panose="020B0503020204020204" charset="-122"/>
                <a:cs typeface="微软雅黑" panose="020B0503020204020204" charset="-122"/>
              </a:rPr>
              <a:t>合作的目的与收益 </a:t>
            </a:r>
            <a:r>
              <a:rPr lang="zh-CN" altLang="en-US" sz="2400" b="1" dirty="0">
                <a:solidFill>
                  <a:srgbClr val="D8B266"/>
                </a:solidFill>
                <a:latin typeface="H-BuMing-B" panose="02020800000000000000" pitchFamily="18" charset="-128"/>
                <a:ea typeface="H-BuMing-B" panose="02020800000000000000" pitchFamily="18" charset="-128"/>
                <a:cs typeface="Arial" panose="020B0604020202020204" pitchFamily="34" charset="0"/>
              </a:rPr>
              <a:t>  </a:t>
            </a:r>
            <a:r>
              <a:rPr lang="en-US" altLang="zh-CN" sz="2400" b="1" dirty="0">
                <a:solidFill>
                  <a:srgbClr val="D8B266"/>
                </a:solidFill>
                <a:effectLst/>
                <a:latin typeface="Hoefler Text Black" panose="02030602050506020203" pitchFamily="18" charset="0"/>
                <a:ea typeface="Helvetica Neue" panose="02000503000000020004" pitchFamily="2" charset="0"/>
                <a:cs typeface="Helvetica Neue" panose="02000503000000020004" pitchFamily="2" charset="0"/>
              </a:rPr>
              <a:t>Collaboration Goals and Benefits</a:t>
            </a:r>
            <a:r>
              <a:rPr lang="zh-CN" altLang="zh-CN" sz="2400" b="1" dirty="0">
                <a:solidFill>
                  <a:srgbClr val="D8B266"/>
                </a:solidFill>
                <a:effectLst/>
                <a:latin typeface="Hoefler Text Black" panose="02030602050506020203" pitchFamily="18" charset="0"/>
                <a:cs typeface="Helvetica Neue" panose="02000503000000020004" pitchFamily="2" charset="0"/>
              </a:rPr>
              <a:t> </a:t>
            </a:r>
            <a:endParaRPr kumimoji="1" lang="zh-CN" altLang="en-US" sz="1400" b="1" dirty="0">
              <a:solidFill>
                <a:srgbClr val="D8B266"/>
              </a:solidFill>
              <a:latin typeface="Hoefler Text Black" panose="02030602050506020203" pitchFamily="18" charset="0"/>
              <a:cs typeface="Helvetica Neue" panose="02000503000000020004" pitchFamily="2" charset="0"/>
            </a:endParaRPr>
          </a:p>
        </p:txBody>
      </p:sp>
      <p:sp>
        <p:nvSpPr>
          <p:cNvPr id="15" name="文本框 14"/>
          <p:cNvSpPr txBox="1"/>
          <p:nvPr/>
        </p:nvSpPr>
        <p:spPr>
          <a:xfrm>
            <a:off x="1064895" y="1616710"/>
            <a:ext cx="5031740" cy="4692650"/>
          </a:xfrm>
          <a:prstGeom prst="rect">
            <a:avLst/>
          </a:prstGeom>
          <a:noFill/>
        </p:spPr>
        <p:txBody>
          <a:bodyPr wrap="square" rtlCol="0">
            <a:spAutoFit/>
          </a:bodyPr>
          <a:lstStyle/>
          <a:p>
            <a:pPr>
              <a:lnSpc>
                <a:spcPct val="150000"/>
              </a:lnSpc>
              <a:spcBef>
                <a:spcPts val="600"/>
              </a:spcBef>
              <a:spcAft>
                <a:spcPts val="600"/>
              </a:spcAft>
              <a:buClr>
                <a:srgbClr val="D8B266"/>
              </a:buClr>
            </a:pPr>
            <a:r>
              <a:rPr lang="zh-CN" altLang="zh-CN" sz="1600" b="1" dirty="0">
                <a:solidFill>
                  <a:srgbClr val="D8B266"/>
                </a:solidFill>
                <a:effectLst/>
                <a:latin typeface="微软雅黑 Light" panose="020B0502040204020203" charset="-122"/>
                <a:ea typeface="微软雅黑 Light" panose="020B0502040204020203" charset="-122"/>
                <a:cs typeface="微软雅黑 Light" panose="020B0502040204020203" charset="-122"/>
              </a:rPr>
              <a:t>品牌曝光</a:t>
            </a:r>
            <a:r>
              <a:rPr lang="zh-CN" altLang="zh-CN" sz="1600" dirty="0">
                <a:solidFill>
                  <a:srgbClr val="D8B266"/>
                </a:solidFill>
                <a:effectLst/>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萨福希望通过线下活动，完成于消费者的最直接亲密触达，提升萨福在</a:t>
            </a:r>
            <a:r>
              <a:rPr lang="zh-CN" altLang="en-US"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 </a:t>
            </a: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目标消费群体中的知名度与品牌形象。</a:t>
            </a:r>
            <a:endPar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a:p>
            <a:pPr>
              <a:lnSpc>
                <a:spcPct val="150000"/>
              </a:lnSpc>
              <a:spcBef>
                <a:spcPts val="600"/>
              </a:spcBef>
              <a:spcAft>
                <a:spcPts val="600"/>
              </a:spcAft>
              <a:buClr>
                <a:srgbClr val="D8B266"/>
              </a:buClr>
            </a:pPr>
            <a:r>
              <a:rPr lang="zh-CN" altLang="zh-CN" sz="1600" b="1" dirty="0">
                <a:solidFill>
                  <a:srgbClr val="D8B266"/>
                </a:solidFill>
                <a:effectLst/>
                <a:latin typeface="微软雅黑 Light" panose="020B0502040204020203" charset="-122"/>
                <a:ea typeface="微软雅黑 Light" panose="020B0502040204020203" charset="-122"/>
                <a:cs typeface="微软雅黑 Light" panose="020B0502040204020203" charset="-122"/>
              </a:rPr>
              <a:t>增加流量</a:t>
            </a:r>
            <a:r>
              <a:rPr lang="zh-CN" altLang="zh-CN" sz="1600" dirty="0">
                <a:solidFill>
                  <a:srgbClr val="D8B266"/>
                </a:solidFill>
                <a:effectLst/>
                <a:latin typeface="微软雅黑 Light" panose="020B0502040204020203" charset="-122"/>
                <a:ea typeface="微软雅黑 Light" panose="020B0502040204020203" charset="-122"/>
                <a:cs typeface="微软雅黑 Light" panose="020B0502040204020203" charset="-122"/>
              </a:rPr>
              <a:t>：</a:t>
            </a:r>
            <a:r>
              <a:rPr lang="en-US"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TAKO</a:t>
            </a: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酒吧重新开业，我们希望通过</a:t>
            </a:r>
            <a:r>
              <a:rPr lang="en-US"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萨福</a:t>
            </a:r>
            <a:r>
              <a:rPr lang="en-US"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的影响力，成就更多线上流量曝光以及线下流量销售。</a:t>
            </a:r>
            <a:endPar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a:p>
            <a:pPr>
              <a:lnSpc>
                <a:spcPct val="150000"/>
              </a:lnSpc>
              <a:spcBef>
                <a:spcPts val="600"/>
              </a:spcBef>
              <a:spcAft>
                <a:spcPts val="600"/>
              </a:spcAft>
              <a:buClr>
                <a:srgbClr val="D8B266"/>
              </a:buClr>
            </a:pPr>
            <a:r>
              <a:rPr lang="zh-CN" altLang="zh-CN" sz="1600" b="1" dirty="0">
                <a:solidFill>
                  <a:srgbClr val="D8B266"/>
                </a:solidFill>
                <a:effectLst/>
                <a:latin typeface="微软雅黑 Light" panose="020B0502040204020203" charset="-122"/>
                <a:ea typeface="微软雅黑 Light" panose="020B0502040204020203" charset="-122"/>
                <a:cs typeface="微软雅黑 Light" panose="020B0502040204020203" charset="-122"/>
              </a:rPr>
              <a:t>提高声量</a:t>
            </a:r>
            <a:r>
              <a:rPr lang="zh-CN" altLang="zh-CN" sz="1600" dirty="0">
                <a:solidFill>
                  <a:srgbClr val="D8B266"/>
                </a:solidFill>
                <a:effectLst/>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通过</a:t>
            </a:r>
            <a:r>
              <a:rPr lang="en-US"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国内指套天猫销量第一品牌</a:t>
            </a:r>
            <a:r>
              <a:rPr lang="en-US"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与</a:t>
            </a:r>
            <a:r>
              <a:rPr lang="en-US"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上海最大女性酒吧</a:t>
            </a:r>
            <a:r>
              <a:rPr lang="en-US"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的两方合作，实现影响力最大化；为</a:t>
            </a:r>
            <a:r>
              <a:rPr lang="en-US"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TAKO</a:t>
            </a: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提供强有力的官方品牌声量加持。</a:t>
            </a:r>
            <a:endPar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a:p>
            <a:pPr>
              <a:lnSpc>
                <a:spcPct val="150000"/>
              </a:lnSpc>
              <a:spcBef>
                <a:spcPts val="600"/>
              </a:spcBef>
              <a:spcAft>
                <a:spcPts val="600"/>
              </a:spcAft>
              <a:buClr>
                <a:srgbClr val="D8B266"/>
              </a:buClr>
            </a:pPr>
            <a:r>
              <a:rPr lang="zh-CN" altLang="zh-CN" sz="1600" b="1" dirty="0">
                <a:solidFill>
                  <a:srgbClr val="D8B266"/>
                </a:solidFill>
                <a:effectLst/>
                <a:latin typeface="微软雅黑 Light" panose="020B0502040204020203" charset="-122"/>
                <a:ea typeface="微软雅黑 Light" panose="020B0502040204020203" charset="-122"/>
                <a:cs typeface="微软雅黑 Light" panose="020B0502040204020203" charset="-122"/>
              </a:rPr>
              <a:t>共创收益</a:t>
            </a:r>
            <a:r>
              <a:rPr lang="zh-CN" altLang="zh-CN" sz="1600" dirty="0">
                <a:solidFill>
                  <a:srgbClr val="D8B266"/>
                </a:solidFill>
                <a:effectLst/>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通过创新的酒水分成机制，实现更深度的共赢合作。</a:t>
            </a:r>
            <a:endPar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a:p>
            <a:pPr>
              <a:lnSpc>
                <a:spcPct val="150000"/>
              </a:lnSpc>
            </a:pPr>
            <a:endParaRPr kumimoji="1"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p:txBody>
      </p:sp>
      <p:sp>
        <p:nvSpPr>
          <p:cNvPr id="16" name="文本框 15"/>
          <p:cNvSpPr txBox="1"/>
          <p:nvPr/>
        </p:nvSpPr>
        <p:spPr>
          <a:xfrm>
            <a:off x="6406242" y="1559688"/>
            <a:ext cx="4687581" cy="4824398"/>
          </a:xfrm>
          <a:prstGeom prst="rect">
            <a:avLst/>
          </a:prstGeom>
          <a:noFill/>
        </p:spPr>
        <p:txBody>
          <a:bodyPr wrap="square" rtlCol="0">
            <a:spAutoFit/>
          </a:bodyPr>
          <a:lstStyle/>
          <a:p>
            <a:pPr>
              <a:lnSpc>
                <a:spcPct val="150000"/>
              </a:lnSpc>
              <a:spcBef>
                <a:spcPts val="700"/>
              </a:spcBef>
            </a:pPr>
            <a:r>
              <a:rPr lang="en-US" altLang="zh-CN" sz="1300" b="1" dirty="0">
                <a:solidFill>
                  <a:srgbClr val="D8B266"/>
                </a:solidFill>
                <a:effectLst/>
                <a:latin typeface="Helvetica Neue" panose="02000503000000020004" pitchFamily="2" charset="0"/>
                <a:ea typeface="Helvetica Neue" panose="02000503000000020004" pitchFamily="2" charset="0"/>
                <a:cs typeface="Helvetica Neue" panose="02000503000000020004" pitchFamily="2" charset="0"/>
              </a:rPr>
              <a:t>Brand Exposure: </a:t>
            </a:r>
            <a:r>
              <a:rPr lang="en-US" altLang="zh-CN" sz="13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Sappho aims to engage in direct and intimate interactions with consumers through offline events, boosting Sappho's recognition and brand image among the target consumer group.</a:t>
            </a:r>
            <a:endParaRPr lang="zh-CN" altLang="zh-CN" sz="1300" dirty="0">
              <a:solidFill>
                <a:schemeClr val="bg1">
                  <a:lumMod val="75000"/>
                </a:schemeClr>
              </a:solidFill>
              <a:effectLst/>
              <a:latin typeface="Helvetica Neue" panose="02000503000000020004" pitchFamily="2" charset="0"/>
              <a:ea typeface="宋体" panose="02010600030101010101" pitchFamily="2" charset="-122"/>
              <a:cs typeface="Helvetica Neue" panose="02000503000000020004" pitchFamily="2" charset="0"/>
            </a:endParaRPr>
          </a:p>
          <a:p>
            <a:pPr>
              <a:lnSpc>
                <a:spcPct val="150000"/>
              </a:lnSpc>
              <a:spcBef>
                <a:spcPts val="700"/>
              </a:spcBef>
            </a:pPr>
            <a:r>
              <a:rPr lang="en-US" altLang="zh-CN" sz="1300" b="1" dirty="0">
                <a:solidFill>
                  <a:srgbClr val="D8B266"/>
                </a:solidFill>
                <a:effectLst/>
                <a:latin typeface="Helvetica Neue" panose="02000503000000020004" pitchFamily="2" charset="0"/>
                <a:ea typeface="Helvetica Neue" panose="02000503000000020004" pitchFamily="2" charset="0"/>
                <a:cs typeface="Helvetica Neue" panose="02000503000000020004" pitchFamily="2" charset="0"/>
              </a:rPr>
              <a:t>Increased Traffic: </a:t>
            </a:r>
            <a:r>
              <a:rPr lang="en-US" altLang="zh-CN" sz="13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TAKO Bar is reopening, </a:t>
            </a:r>
            <a:r>
              <a:rPr lang="en-US" altLang="zh-CN" sz="1300" b="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and we hope to leverage the influence of "Sappho" to generate more online traffic exposure and offline sales.</a:t>
            </a:r>
            <a:endParaRPr lang="zh-CN" altLang="zh-CN" sz="1300" b="1" dirty="0">
              <a:solidFill>
                <a:schemeClr val="bg1">
                  <a:lumMod val="75000"/>
                </a:schemeClr>
              </a:solidFill>
              <a:effectLst/>
              <a:latin typeface="Helvetica Neue" panose="02000503000000020004" pitchFamily="2" charset="0"/>
              <a:ea typeface="宋体" panose="02010600030101010101" pitchFamily="2" charset="-122"/>
              <a:cs typeface="Helvetica Neue" panose="02000503000000020004" pitchFamily="2" charset="0"/>
            </a:endParaRPr>
          </a:p>
          <a:p>
            <a:pPr>
              <a:lnSpc>
                <a:spcPct val="150000"/>
              </a:lnSpc>
              <a:spcBef>
                <a:spcPts val="700"/>
              </a:spcBef>
            </a:pPr>
            <a:r>
              <a:rPr lang="en-US" altLang="zh-CN" sz="1300" b="1" dirty="0">
                <a:solidFill>
                  <a:srgbClr val="D8B266"/>
                </a:solidFill>
                <a:effectLst/>
                <a:latin typeface="Helvetica Neue" panose="02000503000000020004" pitchFamily="2" charset="0"/>
                <a:ea typeface="Helvetica Neue" panose="02000503000000020004" pitchFamily="2" charset="0"/>
                <a:cs typeface="Helvetica Neue" panose="02000503000000020004" pitchFamily="2" charset="0"/>
              </a:rPr>
              <a:t>Enhanced Voice: </a:t>
            </a:r>
            <a:r>
              <a:rPr lang="en-US" altLang="zh-CN" sz="13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Through the collaboration between the ”</a:t>
            </a:r>
            <a:r>
              <a:rPr lang="en-US" altLang="zh-CN" sz="1300" b="1" i="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Domestic first-ranking finger cot brand on Tmall</a:t>
            </a:r>
            <a:r>
              <a:rPr lang="en-US" altLang="zh-CN" sz="13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 and "</a:t>
            </a:r>
            <a:r>
              <a:rPr lang="en-US" altLang="zh-CN" sz="1300" b="1" i="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Shanghai's largest women's bar</a:t>
            </a:r>
            <a:r>
              <a:rPr lang="en-US" altLang="zh-CN" sz="13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 we aim to maximize influence; </a:t>
            </a:r>
            <a:r>
              <a:rPr lang="en-US" altLang="zh-CN" sz="1300" b="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providing TAKO with robust official brand support.</a:t>
            </a:r>
            <a:endParaRPr lang="zh-CN" altLang="zh-CN" sz="1300" b="1" dirty="0">
              <a:solidFill>
                <a:schemeClr val="bg1">
                  <a:lumMod val="75000"/>
                </a:schemeClr>
              </a:solidFill>
              <a:effectLst/>
              <a:latin typeface="Helvetica Neue" panose="02000503000000020004" pitchFamily="2" charset="0"/>
              <a:ea typeface="宋体" panose="02010600030101010101" pitchFamily="2" charset="-122"/>
              <a:cs typeface="Helvetica Neue" panose="02000503000000020004" pitchFamily="2" charset="0"/>
            </a:endParaRPr>
          </a:p>
          <a:p>
            <a:pPr>
              <a:lnSpc>
                <a:spcPct val="150000"/>
              </a:lnSpc>
              <a:spcBef>
                <a:spcPts val="700"/>
              </a:spcBef>
            </a:pPr>
            <a:r>
              <a:rPr lang="en-US" altLang="zh-CN" sz="1300" b="1" dirty="0">
                <a:solidFill>
                  <a:srgbClr val="D8B266"/>
                </a:solidFill>
                <a:effectLst/>
                <a:latin typeface="Helvetica Neue" panose="02000503000000020004" pitchFamily="2" charset="0"/>
                <a:ea typeface="Helvetica Neue" panose="02000503000000020004" pitchFamily="2" charset="0"/>
                <a:cs typeface="Helvetica Neue" panose="02000503000000020004" pitchFamily="2" charset="0"/>
              </a:rPr>
              <a:t>Joint Profit Creation: </a:t>
            </a:r>
            <a:r>
              <a:rPr lang="en-US" altLang="zh-CN" sz="13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Achieving deeper mutual benefit through an innovative alcohol revenue-sharing mechanism.</a:t>
            </a:r>
            <a:endParaRPr lang="zh-CN" altLang="zh-CN" sz="1300" dirty="0">
              <a:solidFill>
                <a:schemeClr val="bg1">
                  <a:lumMod val="75000"/>
                </a:schemeClr>
              </a:solidFill>
              <a:effectLst/>
              <a:latin typeface="Helvetica Neue" panose="02000503000000020004" pitchFamily="2" charset="0"/>
              <a:ea typeface="宋体" panose="02010600030101010101" pitchFamily="2" charset="-122"/>
              <a:cs typeface="Helvetica Neue" panose="02000503000000020004" pitchFamily="2" charset="0"/>
            </a:endParaRPr>
          </a:p>
          <a:p>
            <a:pPr>
              <a:lnSpc>
                <a:spcPct val="150000"/>
              </a:lnSpc>
            </a:pPr>
            <a:endParaRPr kumimoji="1" lang="zh-CN" altLang="en-US" sz="1300" dirty="0">
              <a:solidFill>
                <a:srgbClr val="D8B266"/>
              </a:solidFill>
              <a:latin typeface="Helvetica Neue" panose="02000503000000020004" pitchFamily="2" charset="0"/>
              <a:ea typeface="Source Han Sans CN Regular" panose="020B0500000000000000" pitchFamily="34" charset="-128"/>
              <a:cs typeface="Helvetica Neue" panose="02000503000000020004"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内容占位符 12"/>
          <p:cNvPicPr>
            <a:picLocks noGrp="1" noChangeAspect="1"/>
          </p:cNvPicPr>
          <p:nvPr>
            <p:ph sz="half" idx="2"/>
          </p:nvPr>
        </p:nvPicPr>
        <p:blipFill>
          <a:blip r:embed="rId1"/>
          <a:stretch>
            <a:fillRect/>
          </a:stretch>
        </p:blipFill>
        <p:spPr>
          <a:xfrm rot="16200000">
            <a:off x="1043534" y="-3934558"/>
            <a:ext cx="10050499" cy="12289972"/>
          </a:xfrm>
        </p:spPr>
      </p:pic>
      <p:sp>
        <p:nvSpPr>
          <p:cNvPr id="5" name="矩形 4"/>
          <p:cNvSpPr/>
          <p:nvPr/>
        </p:nvSpPr>
        <p:spPr>
          <a:xfrm>
            <a:off x="342897" y="250372"/>
            <a:ext cx="11451771" cy="6379028"/>
          </a:xfrm>
          <a:prstGeom prst="rect">
            <a:avLst/>
          </a:prstGeom>
          <a:solidFill>
            <a:srgbClr val="120D13"/>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kumimoji="1" lang="en-US" altLang="zh-CN" dirty="0">
                <a:ln w="0"/>
                <a:gradFill>
                  <a:gsLst>
                    <a:gs pos="21000">
                      <a:srgbClr val="53575C"/>
                    </a:gs>
                    <a:gs pos="88000">
                      <a:srgbClr val="C5C7CA"/>
                    </a:gs>
                  </a:gsLst>
                  <a:lin ang="5400000"/>
                </a:gradFill>
              </a:rPr>
              <a:t>  </a:t>
            </a:r>
            <a:endParaRPr kumimoji="1" lang="zh-CN" altLang="en-US" dirty="0">
              <a:ln w="0"/>
              <a:gradFill>
                <a:gsLst>
                  <a:gs pos="21000">
                    <a:srgbClr val="53575C"/>
                  </a:gs>
                  <a:gs pos="88000">
                    <a:srgbClr val="C5C7CA"/>
                  </a:gs>
                </a:gsLst>
                <a:lin ang="5400000"/>
              </a:gradFill>
            </a:endParaRPr>
          </a:p>
        </p:txBody>
      </p:sp>
      <p:sp>
        <p:nvSpPr>
          <p:cNvPr id="3" name="内容占位符 2"/>
          <p:cNvSpPr>
            <a:spLocks noGrp="1"/>
          </p:cNvSpPr>
          <p:nvPr>
            <p:ph sz="half" idx="1"/>
          </p:nvPr>
        </p:nvSpPr>
        <p:spPr>
          <a:xfrm>
            <a:off x="1099458" y="1665741"/>
            <a:ext cx="4822372" cy="4746399"/>
          </a:xfrm>
        </p:spPr>
        <p:txBody>
          <a:bodyPr>
            <a:normAutofit/>
          </a:bodyPr>
          <a:lstStyle/>
          <a:p>
            <a:pPr marL="342900" lvl="0" indent="-342900" algn="l">
              <a:lnSpc>
                <a:spcPct val="120000"/>
              </a:lnSpc>
              <a:spcBef>
                <a:spcPts val="600"/>
              </a:spcBef>
              <a:spcAft>
                <a:spcPts val="600"/>
              </a:spcAft>
              <a:buClr>
                <a:srgbClr val="D8B266"/>
              </a:buClr>
              <a:buFont typeface="+mj-lt"/>
              <a:buAutoNum type="arabicPeriod"/>
            </a:pPr>
            <a:r>
              <a:rPr lang="zh-CN" altLang="zh-CN" sz="1600" b="1" dirty="0">
                <a:solidFill>
                  <a:srgbClr val="D8B266"/>
                </a:solidFill>
                <a:effectLst/>
                <a:latin typeface="微软雅黑 Light" panose="020B0502040204020203" charset="-122"/>
                <a:ea typeface="微软雅黑 Light" panose="020B0502040204020203" charset="-122"/>
                <a:cs typeface="微软雅黑 Light" panose="020B0502040204020203" charset="-122"/>
              </a:rPr>
              <a:t>品牌声量</a:t>
            </a:r>
            <a:r>
              <a:rPr lang="zh-CN" altLang="zh-CN" sz="1600" dirty="0">
                <a:solidFill>
                  <a:srgbClr val="D8B266"/>
                </a:solidFill>
                <a:effectLst/>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我们的指套设计新颖，材质安全舒适，不仅能保护手指，还能作为时尚配饰，完美融入酒吧的潮流氛围。</a:t>
            </a:r>
            <a:endPar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a:p>
            <a:pPr marL="342900" lvl="0" indent="-342900" algn="l">
              <a:lnSpc>
                <a:spcPct val="120000"/>
              </a:lnSpc>
              <a:spcBef>
                <a:spcPts val="600"/>
              </a:spcBef>
              <a:spcAft>
                <a:spcPts val="600"/>
              </a:spcAft>
              <a:buClr>
                <a:srgbClr val="D8B266"/>
              </a:buClr>
              <a:buFont typeface="+mj-lt"/>
              <a:buAutoNum type="arabicPeriod" startAt="2"/>
            </a:pPr>
            <a:r>
              <a:rPr lang="zh-CN" altLang="zh-CN" sz="1600" b="1" dirty="0">
                <a:solidFill>
                  <a:srgbClr val="D8B266"/>
                </a:solidFill>
                <a:effectLst/>
                <a:latin typeface="微软雅黑 Light" panose="020B0502040204020203" charset="-122"/>
                <a:ea typeface="微软雅黑 Light" panose="020B0502040204020203" charset="-122"/>
                <a:cs typeface="微软雅黑 Light" panose="020B0502040204020203" charset="-122"/>
              </a:rPr>
              <a:t>成本效益</a:t>
            </a:r>
            <a:r>
              <a:rPr lang="zh-CN" altLang="zh-CN" sz="1600" dirty="0">
                <a:solidFill>
                  <a:srgbClr val="D8B266"/>
                </a:solidFill>
                <a:effectLst/>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考虑到贵酒吧的成本考量，我们提议以低成本的合作模式启动，主要通过酒水分成实现共赢。</a:t>
            </a:r>
            <a:endPar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a:p>
            <a:pPr marL="342900" lvl="0" indent="-342900" algn="l">
              <a:lnSpc>
                <a:spcPct val="120000"/>
              </a:lnSpc>
              <a:spcBef>
                <a:spcPts val="600"/>
              </a:spcBef>
              <a:spcAft>
                <a:spcPts val="600"/>
              </a:spcAft>
              <a:buClr>
                <a:srgbClr val="D8B266"/>
              </a:buClr>
              <a:buFont typeface="+mj-lt"/>
              <a:buAutoNum type="arabicPeriod" startAt="3"/>
            </a:pPr>
            <a:r>
              <a:rPr lang="zh-CN" altLang="zh-CN" sz="1600" b="1" dirty="0">
                <a:solidFill>
                  <a:srgbClr val="D8B266"/>
                </a:solidFill>
                <a:effectLst/>
                <a:latin typeface="微软雅黑 Light" panose="020B0502040204020203" charset="-122"/>
                <a:ea typeface="微软雅黑 Light" panose="020B0502040204020203" charset="-122"/>
                <a:cs typeface="微软雅黑 Light" panose="020B0502040204020203" charset="-122"/>
              </a:rPr>
              <a:t>互动营销</a:t>
            </a:r>
            <a:r>
              <a:rPr lang="zh-CN" altLang="zh-CN" sz="1600" dirty="0">
                <a:solidFill>
                  <a:srgbClr val="D8B266"/>
                </a:solidFill>
                <a:effectLst/>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根据【真爱</a:t>
            </a:r>
            <a:r>
              <a:rPr lang="en-US" altLang="zh-CN" sz="1600" dirty="0" err="1">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zhi</a:t>
            </a: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上】主题提供</a:t>
            </a:r>
            <a:r>
              <a:rPr lang="en-US"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 by case </a:t>
            </a: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的定制化营销活动方案（可见下文），线上提升宣传内容丰富度，吸引平台流量；线下增强顾客参与感，提升酒吧人气。</a:t>
            </a:r>
            <a:endPar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a:p>
            <a:pPr marL="342900" lvl="0" indent="-342900" algn="l">
              <a:lnSpc>
                <a:spcPct val="120000"/>
              </a:lnSpc>
              <a:spcBef>
                <a:spcPts val="600"/>
              </a:spcBef>
              <a:spcAft>
                <a:spcPts val="600"/>
              </a:spcAft>
              <a:buClr>
                <a:srgbClr val="D8B266"/>
              </a:buClr>
              <a:buFont typeface="+mj-lt"/>
              <a:buAutoNum type="arabicPeriod" startAt="4"/>
            </a:pPr>
            <a:r>
              <a:rPr lang="zh-CN" altLang="zh-CN" sz="1600" b="1" dirty="0">
                <a:solidFill>
                  <a:srgbClr val="D8B266"/>
                </a:solidFill>
                <a:effectLst/>
                <a:latin typeface="微软雅黑 Light" panose="020B0502040204020203" charset="-122"/>
                <a:ea typeface="微软雅黑 Light" panose="020B0502040204020203" charset="-122"/>
                <a:cs typeface="微软雅黑 Light" panose="020B0502040204020203" charset="-122"/>
              </a:rPr>
              <a:t>灵活支持</a:t>
            </a:r>
            <a:r>
              <a:rPr lang="zh-CN" altLang="zh-CN" sz="1600" dirty="0">
                <a:solidFill>
                  <a:srgbClr val="D8B266"/>
                </a:solidFill>
                <a:effectLst/>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根据酒吧需求，提供产品展示架、宣传海报等物料支持，以及线上线下的联合宣传。</a:t>
            </a:r>
            <a:endPar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a:p>
            <a:pPr marL="0" indent="0" algn="l">
              <a:lnSpc>
                <a:spcPct val="120000"/>
              </a:lnSpc>
              <a:spcBef>
                <a:spcPts val="600"/>
              </a:spcBef>
              <a:spcAft>
                <a:spcPts val="600"/>
              </a:spcAft>
              <a:buNone/>
            </a:pPr>
            <a:endParaRPr lang="zh-CN" altLang="zh-CN" sz="1600" dirty="0">
              <a:solidFill>
                <a:srgbClr val="D8B266"/>
              </a:solidFill>
              <a:effectLst/>
              <a:latin typeface="微软雅黑 Light" panose="020B0502040204020203" charset="-122"/>
              <a:ea typeface="微软雅黑 Light" panose="020B0502040204020203" charset="-122"/>
              <a:cs typeface="微软雅黑 Light" panose="020B0502040204020203" charset="-122"/>
            </a:endParaRPr>
          </a:p>
        </p:txBody>
      </p:sp>
      <p:sp>
        <p:nvSpPr>
          <p:cNvPr id="7" name="标题 1"/>
          <p:cNvSpPr txBox="1"/>
          <p:nvPr/>
        </p:nvSpPr>
        <p:spPr>
          <a:xfrm>
            <a:off x="522516" y="365125"/>
            <a:ext cx="77877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rgbClr val="D8B266"/>
                </a:solidFill>
                <a:latin typeface="微软雅黑" panose="020B0503020204020204" charset="-122"/>
                <a:ea typeface="微软雅黑" panose="020B0503020204020204" charset="-122"/>
                <a:cs typeface="Arial" panose="020B0604020202020204" pitchFamily="34" charset="0"/>
              </a:rPr>
              <a:t>三</a:t>
            </a:r>
            <a:r>
              <a:rPr lang="zh-CN" altLang="zh-CN" sz="2400" b="1" dirty="0">
                <a:solidFill>
                  <a:srgbClr val="D8B266"/>
                </a:solidFill>
                <a:latin typeface="微软雅黑" panose="020B0503020204020204" charset="-122"/>
                <a:ea typeface="微软雅黑" panose="020B0503020204020204" charset="-122"/>
                <a:cs typeface="微软雅黑" panose="020B0503020204020204" charset="-122"/>
              </a:rPr>
              <a:t>、</a:t>
            </a:r>
            <a:r>
              <a:rPr lang="zh-CN" altLang="en-US" sz="2400" b="1" dirty="0">
                <a:solidFill>
                  <a:srgbClr val="D8B266"/>
                </a:solidFill>
                <a:latin typeface="微软雅黑" panose="020B0503020204020204" charset="-122"/>
                <a:ea typeface="微软雅黑" panose="020B0503020204020204" charset="-122"/>
                <a:cs typeface="微软雅黑" panose="020B0503020204020204" charset="-122"/>
              </a:rPr>
              <a:t>合作优势</a:t>
            </a:r>
            <a:r>
              <a:rPr lang="en-US" altLang="zh-CN" sz="2400" b="1" dirty="0">
                <a:solidFill>
                  <a:srgbClr val="D8B266"/>
                </a:solidFill>
                <a:latin typeface="微软雅黑" panose="020B0503020204020204" charset="-122"/>
                <a:ea typeface="微软雅黑" panose="020B0503020204020204" charset="-122"/>
                <a:cs typeface="微软雅黑" panose="020B0503020204020204" charset="-122"/>
              </a:rPr>
              <a:t> </a:t>
            </a:r>
            <a:r>
              <a:rPr lang="en-US" altLang="zh-CN" sz="2400" b="1" dirty="0">
                <a:solidFill>
                  <a:srgbClr val="D8B266"/>
                </a:solidFill>
                <a:latin typeface="H-BuMing-B" panose="02020800000000000000" pitchFamily="18" charset="-128"/>
                <a:ea typeface="H-BuMing-B" panose="02020800000000000000" pitchFamily="18" charset="-128"/>
                <a:cs typeface="Arial" panose="020B0604020202020204" pitchFamily="34" charset="0"/>
              </a:rPr>
              <a:t> </a:t>
            </a:r>
            <a:r>
              <a:rPr lang="en-US" altLang="zh-CN" sz="2000" b="1" dirty="0">
                <a:solidFill>
                  <a:srgbClr val="D8B266"/>
                </a:solidFill>
                <a:effectLst/>
                <a:latin typeface="Hoefler Text Black" panose="02030602050506020203" pitchFamily="18" charset="0"/>
                <a:ea typeface="Segoe UI" panose="020B0502040204020203" pitchFamily="34" charset="0"/>
                <a:cs typeface="Segoe UI" panose="020B0502040204020203" pitchFamily="34" charset="0"/>
              </a:rPr>
              <a:t>Collaboration Advantages</a:t>
            </a:r>
            <a:endParaRPr lang="zh-CN" altLang="zh-CN" sz="1800" b="1" dirty="0">
              <a:solidFill>
                <a:srgbClr val="D8B266"/>
              </a:solidFill>
              <a:effectLst/>
              <a:latin typeface="Hoefler Text Black" panose="02030602050506020203" pitchFamily="18" charset="0"/>
              <a:ea typeface="宋体" panose="02010600030101010101" pitchFamily="2" charset="-122"/>
              <a:cs typeface="Times New Roman" panose="02020603050405020304" pitchFamily="18" charset="0"/>
            </a:endParaRPr>
          </a:p>
        </p:txBody>
      </p:sp>
      <p:sp>
        <p:nvSpPr>
          <p:cNvPr id="2" name="内容占位符 2"/>
          <p:cNvSpPr txBox="1"/>
          <p:nvPr/>
        </p:nvSpPr>
        <p:spPr>
          <a:xfrm>
            <a:off x="6269990" y="1302385"/>
            <a:ext cx="4822190" cy="52451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700"/>
              </a:spcBef>
            </a:pPr>
            <a:r>
              <a:rPr lang="en-US" altLang="zh-CN" sz="1400" b="1" dirty="0">
                <a:solidFill>
                  <a:srgbClr val="D8B266"/>
                </a:solidFill>
                <a:effectLst/>
                <a:latin typeface="Helvetica Neue" panose="02000503000000020004" pitchFamily="2" charset="0"/>
                <a:ea typeface="Helvetica Neue" panose="02000503000000020004" pitchFamily="2" charset="0"/>
                <a:cs typeface="Helvetica Neue" panose="02000503000000020004" pitchFamily="2" charset="0"/>
              </a:rPr>
              <a:t>Brand Voice</a:t>
            </a:r>
            <a:r>
              <a:rPr lang="en-US" altLang="zh-CN" sz="1400" dirty="0">
                <a:solidFill>
                  <a:srgbClr val="D8B266"/>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US" altLang="zh-CN" sz="14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Our finger cots feature novel designs and safe, comfortable materials, not only protecting fingers but also serving as fashionable accessories, seamlessly blending into the trendy atmosphere of the bar.</a:t>
            </a:r>
            <a:endParaRPr lang="zh-CN" altLang="zh-CN" sz="1400" dirty="0">
              <a:solidFill>
                <a:schemeClr val="bg1">
                  <a:lumMod val="75000"/>
                </a:schemeClr>
              </a:solidFill>
              <a:effectLst/>
              <a:latin typeface="Helvetica Neue" panose="02000503000000020004" pitchFamily="2" charset="0"/>
              <a:ea typeface="宋体" panose="02010600030101010101" pitchFamily="2" charset="-122"/>
              <a:cs typeface="Helvetica Neue" panose="02000503000000020004" pitchFamily="2" charset="0"/>
            </a:endParaRPr>
          </a:p>
          <a:p>
            <a:pPr>
              <a:lnSpc>
                <a:spcPct val="150000"/>
              </a:lnSpc>
              <a:spcBef>
                <a:spcPts val="700"/>
              </a:spcBef>
            </a:pPr>
            <a:r>
              <a:rPr lang="en-US" altLang="zh-CN" sz="1400" b="1" dirty="0">
                <a:solidFill>
                  <a:srgbClr val="D8B266"/>
                </a:solidFill>
                <a:effectLst/>
                <a:latin typeface="Helvetica Neue" panose="02000503000000020004" pitchFamily="2" charset="0"/>
                <a:ea typeface="Helvetica Neue" panose="02000503000000020004" pitchFamily="2" charset="0"/>
                <a:cs typeface="Helvetica Neue" panose="02000503000000020004" pitchFamily="2" charset="0"/>
              </a:rPr>
              <a:t>Cost-effectiveness:</a:t>
            </a:r>
            <a:r>
              <a:rPr lang="en-US" altLang="zh-CN" sz="1400" dirty="0">
                <a:solidFill>
                  <a:srgbClr val="D8B266"/>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US" altLang="zh-CN" sz="14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Considering your bar's cost considerations, we propose initiating a low-cost collaboration model, primarily achieving mutual benefit through alcohol revenue sharing.</a:t>
            </a:r>
            <a:endParaRPr lang="zh-CN" altLang="zh-CN" sz="1400" dirty="0">
              <a:solidFill>
                <a:schemeClr val="bg1">
                  <a:lumMod val="75000"/>
                </a:schemeClr>
              </a:solidFill>
              <a:effectLst/>
              <a:latin typeface="Helvetica Neue" panose="02000503000000020004" pitchFamily="2" charset="0"/>
              <a:ea typeface="宋体" panose="02010600030101010101" pitchFamily="2" charset="-122"/>
              <a:cs typeface="Helvetica Neue" panose="02000503000000020004" pitchFamily="2" charset="0"/>
            </a:endParaRPr>
          </a:p>
          <a:p>
            <a:pPr>
              <a:lnSpc>
                <a:spcPct val="150000"/>
              </a:lnSpc>
              <a:spcBef>
                <a:spcPts val="700"/>
              </a:spcBef>
            </a:pPr>
            <a:r>
              <a:rPr lang="en-US" altLang="zh-CN" sz="1400" b="1" dirty="0">
                <a:solidFill>
                  <a:srgbClr val="D8B266"/>
                </a:solidFill>
                <a:effectLst/>
                <a:latin typeface="Helvetica Neue" panose="02000503000000020004" pitchFamily="2" charset="0"/>
                <a:ea typeface="Helvetica Neue" panose="02000503000000020004" pitchFamily="2" charset="0"/>
                <a:cs typeface="Helvetica Neue" panose="02000503000000020004" pitchFamily="2" charset="0"/>
              </a:rPr>
              <a:t>Interactive Marketing:</a:t>
            </a:r>
            <a:r>
              <a:rPr lang="en-US" altLang="zh-CN" sz="1400" dirty="0">
                <a:solidFill>
                  <a:srgbClr val="D8B266"/>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US" altLang="zh-CN" sz="14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Providing customized marketing activity plans based on the theme of [Love on the Fingers] (details below), enriching online promotional content to attract platform traffic; enhancing offline customer engagement and boosting bar popularity.</a:t>
            </a:r>
            <a:endParaRPr lang="zh-CN" altLang="zh-CN" sz="1400" dirty="0">
              <a:solidFill>
                <a:schemeClr val="bg1">
                  <a:lumMod val="75000"/>
                </a:schemeClr>
              </a:solidFill>
              <a:effectLst/>
              <a:latin typeface="Helvetica Neue" panose="02000503000000020004" pitchFamily="2" charset="0"/>
              <a:ea typeface="宋体" panose="02010600030101010101" pitchFamily="2" charset="-122"/>
              <a:cs typeface="Helvetica Neue" panose="02000503000000020004" pitchFamily="2" charset="0"/>
            </a:endParaRPr>
          </a:p>
          <a:p>
            <a:pPr>
              <a:lnSpc>
                <a:spcPct val="150000"/>
              </a:lnSpc>
              <a:spcBef>
                <a:spcPts val="700"/>
              </a:spcBef>
            </a:pPr>
            <a:r>
              <a:rPr lang="en-US" altLang="zh-CN" sz="1400" b="1" dirty="0">
                <a:solidFill>
                  <a:srgbClr val="D8B266"/>
                </a:solidFill>
                <a:effectLst/>
                <a:latin typeface="Helvetica Neue" panose="02000503000000020004" pitchFamily="2" charset="0"/>
                <a:ea typeface="Helvetica Neue" panose="02000503000000020004" pitchFamily="2" charset="0"/>
                <a:cs typeface="Helvetica Neue" panose="02000503000000020004" pitchFamily="2" charset="0"/>
              </a:rPr>
              <a:t>Flexible Support:</a:t>
            </a:r>
            <a:r>
              <a:rPr lang="en-US" altLang="zh-CN" sz="1400" dirty="0">
                <a:solidFill>
                  <a:srgbClr val="D8B266"/>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US" altLang="zh-CN" sz="14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Providing product display stands, promotional posters, and other material support according to bar needs, along with joint online and offline promotion.</a:t>
            </a:r>
            <a:endParaRPr lang="zh-CN" altLang="zh-CN" sz="1400" dirty="0">
              <a:solidFill>
                <a:schemeClr val="bg1">
                  <a:lumMod val="75000"/>
                </a:schemeClr>
              </a:solidFill>
              <a:effectLst/>
              <a:latin typeface="Helvetica Neue" panose="02000503000000020004" pitchFamily="2" charset="0"/>
              <a:ea typeface="宋体" panose="02010600030101010101" pitchFamily="2" charset="-122"/>
              <a:cs typeface="Helvetica Neue" panose="02000503000000020004"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0" y="-239485"/>
            <a:ext cx="12845002" cy="8572641"/>
          </a:xfrm>
          <a:prstGeom prst="rect">
            <a:avLst/>
          </a:prstGeom>
        </p:spPr>
      </p:pic>
      <p:sp>
        <p:nvSpPr>
          <p:cNvPr id="8" name="标题 1"/>
          <p:cNvSpPr txBox="1"/>
          <p:nvPr/>
        </p:nvSpPr>
        <p:spPr>
          <a:xfrm>
            <a:off x="979716" y="2597336"/>
            <a:ext cx="87156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a:solidFill>
                  <a:srgbClr val="D8B266"/>
                </a:solidFill>
                <a:latin typeface="H-BuMing-B" panose="02020800000000000000" pitchFamily="18" charset="-128"/>
                <a:ea typeface="H-BuMing-B" panose="02020800000000000000" pitchFamily="18" charset="-128"/>
                <a:cs typeface="Arial" panose="020B0604020202020204" pitchFamily="34" charset="0"/>
              </a:rPr>
              <a:t>四</a:t>
            </a:r>
            <a:r>
              <a:rPr lang="zh-CN" altLang="zh-CN" sz="4000" b="1" dirty="0">
                <a:solidFill>
                  <a:srgbClr val="D8B266"/>
                </a:solidFill>
                <a:latin typeface="H-BuMing-B" panose="02020800000000000000" pitchFamily="18" charset="-128"/>
                <a:ea typeface="H-BuMing-B" panose="02020800000000000000" pitchFamily="18" charset="-128"/>
                <a:cs typeface="Arial" panose="020B0604020202020204" pitchFamily="34" charset="0"/>
              </a:rPr>
              <a:t>、</a:t>
            </a:r>
            <a:r>
              <a:rPr lang="zh-CN" altLang="en-US" sz="4000" b="1" dirty="0">
                <a:solidFill>
                  <a:srgbClr val="D8B266"/>
                </a:solidFill>
                <a:latin typeface="H-BuMing-B" panose="02020800000000000000" pitchFamily="18" charset="-128"/>
                <a:ea typeface="H-BuMing-B" panose="02020800000000000000" pitchFamily="18" charset="-128"/>
                <a:cs typeface="Arial" panose="020B0604020202020204" pitchFamily="34" charset="0"/>
              </a:rPr>
              <a:t>合作模式 </a:t>
            </a:r>
            <a:r>
              <a:rPr lang="en-US" altLang="zh-CN" sz="2800" b="1" dirty="0">
                <a:solidFill>
                  <a:srgbClr val="D8B266"/>
                </a:solidFill>
                <a:effectLst/>
                <a:latin typeface="Hoefler Text Black" panose="02030602050506020203" pitchFamily="18" charset="0"/>
                <a:ea typeface="Segoe UI" panose="020B0502040204020203" pitchFamily="34" charset="0"/>
                <a:cs typeface="Segoe UI" panose="020B0502040204020203" pitchFamily="34" charset="0"/>
              </a:rPr>
              <a:t>Collaboration Models</a:t>
            </a:r>
            <a:endParaRPr lang="zh-CN" altLang="zh-CN" sz="1800" b="1" dirty="0">
              <a:solidFill>
                <a:srgbClr val="D8B266"/>
              </a:solidFill>
              <a:effectLst/>
              <a:latin typeface="Hoefler Text Black" panose="02030602050506020203" pitchFamily="18" charset="0"/>
              <a:ea typeface="宋体" panose="02010600030101010101" pitchFamily="2" charset="-122"/>
              <a:cs typeface="Times New Roman" panose="02020603050405020304" pitchFamily="18" charset="0"/>
            </a:endParaRPr>
          </a:p>
        </p:txBody>
      </p:sp>
      <p:sp>
        <p:nvSpPr>
          <p:cNvPr id="9" name="文本框 8"/>
          <p:cNvSpPr txBox="1"/>
          <p:nvPr/>
        </p:nvSpPr>
        <p:spPr>
          <a:xfrm>
            <a:off x="1635760" y="3740150"/>
            <a:ext cx="6617335" cy="1938020"/>
          </a:xfrm>
          <a:prstGeom prst="rect">
            <a:avLst/>
          </a:prstGeom>
          <a:noFill/>
        </p:spPr>
        <p:txBody>
          <a:bodyPr wrap="square" rtlCol="0">
            <a:spAutoFit/>
          </a:bodyPr>
          <a:lstStyle/>
          <a:p>
            <a:pPr algn="l">
              <a:lnSpc>
                <a:spcPct val="150000"/>
              </a:lnSpc>
              <a:buClrTx/>
              <a:buSzTx/>
              <a:buFontTx/>
            </a:pPr>
            <a:r>
              <a:rPr kumimoji="1" lang="zh-CN" altLang="zh-CN" sz="2000" b="1" dirty="0">
                <a:solidFill>
                  <a:schemeClr val="bg1"/>
                </a:solidFill>
                <a:effectLst/>
                <a:latin typeface="微软雅黑 Light" panose="020B0502040204020203" charset="-122"/>
                <a:ea typeface="微软雅黑 Light" panose="020B0502040204020203" charset="-122"/>
                <a:cs typeface="微软雅黑 Light" panose="020B0502040204020203" charset="-122"/>
              </a:rPr>
              <a:t>（1）根据具体的酒吧合作模式进行讨论及合作方式选择，</a:t>
            </a:r>
            <a:endParaRPr kumimoji="1" lang="zh-CN" altLang="zh-CN" sz="2000" b="1" dirty="0">
              <a:solidFill>
                <a:schemeClr val="bg1"/>
              </a:solidFill>
              <a:effectLst/>
              <a:latin typeface="微软雅黑 Light" panose="020B0502040204020203" charset="-122"/>
              <a:ea typeface="微软雅黑 Light" panose="020B0502040204020203" charset="-122"/>
              <a:cs typeface="微软雅黑 Light" panose="020B0502040204020203" charset="-122"/>
            </a:endParaRPr>
          </a:p>
          <a:p>
            <a:pPr algn="l">
              <a:lnSpc>
                <a:spcPct val="150000"/>
              </a:lnSpc>
              <a:buClrTx/>
              <a:buSzTx/>
              <a:buFontTx/>
            </a:pPr>
            <a:r>
              <a:rPr kumimoji="1" lang="zh-CN" altLang="zh-CN" sz="2000" b="1" dirty="0">
                <a:solidFill>
                  <a:schemeClr val="bg1"/>
                </a:solidFill>
                <a:effectLst/>
                <a:latin typeface="微软雅黑 Light" panose="020B0502040204020203" charset="-122"/>
                <a:ea typeface="微软雅黑 Light" panose="020B0502040204020203" charset="-122"/>
                <a:cs typeface="微软雅黑 Light" panose="020B0502040204020203" charset="-122"/>
              </a:rPr>
              <a:t>确定方式后拟定针对某一合作的具体方案。 </a:t>
            </a:r>
            <a:endParaRPr kumimoji="1" lang="zh-CN" altLang="zh-CN" sz="2000" b="1" dirty="0">
              <a:solidFill>
                <a:schemeClr val="bg1"/>
              </a:solidFill>
              <a:effectLst/>
              <a:latin typeface="微软雅黑 Light" panose="020B0502040204020203" charset="-122"/>
              <a:ea typeface="微软雅黑 Light" panose="020B0502040204020203" charset="-122"/>
              <a:cs typeface="微软雅黑 Light" panose="020B0502040204020203" charset="-122"/>
            </a:endParaRPr>
          </a:p>
          <a:p>
            <a:pPr>
              <a:lnSpc>
                <a:spcPct val="150000"/>
              </a:lnSpc>
            </a:pPr>
            <a:r>
              <a:rPr kumimoji="1" lang="zh-CN" altLang="zh-CN" sz="2000" b="1" dirty="0">
                <a:solidFill>
                  <a:schemeClr val="bg1"/>
                </a:solidFill>
                <a:effectLst/>
                <a:latin typeface="微软雅黑 Light" panose="020B0502040204020203" charset="-122"/>
                <a:ea typeface="微软雅黑 Light" panose="020B0502040204020203" charset="-122"/>
                <a:cs typeface="微软雅黑 Light" panose="020B0502040204020203" charset="-122"/>
              </a:rPr>
              <a:t>（</a:t>
            </a:r>
            <a:r>
              <a:rPr kumimoji="1" lang="en-US" altLang="zh-CN" sz="2000" b="1" dirty="0">
                <a:solidFill>
                  <a:schemeClr val="bg1"/>
                </a:solidFill>
                <a:effectLst/>
                <a:latin typeface="微软雅黑 Light" panose="020B0502040204020203" charset="-122"/>
                <a:ea typeface="微软雅黑 Light" panose="020B0502040204020203" charset="-122"/>
                <a:cs typeface="微软雅黑 Light" panose="020B0502040204020203" charset="-122"/>
              </a:rPr>
              <a:t>2</a:t>
            </a:r>
            <a:r>
              <a:rPr kumimoji="1" lang="zh-CN" altLang="zh-CN" sz="2000" b="1" dirty="0">
                <a:solidFill>
                  <a:schemeClr val="bg1"/>
                </a:solidFill>
                <a:effectLst/>
                <a:latin typeface="微软雅黑 Light" panose="020B0502040204020203" charset="-122"/>
                <a:ea typeface="微软雅黑 Light" panose="020B0502040204020203" charset="-122"/>
                <a:cs typeface="微软雅黑 Light" panose="020B0502040204020203" charset="-122"/>
              </a:rPr>
              <a:t>）</a:t>
            </a:r>
            <a:r>
              <a:rPr kumimoji="1" lang="zh-CN" altLang="zh-CN" sz="2000" b="1" dirty="0">
                <a:solidFill>
                  <a:schemeClr val="bg1"/>
                </a:solidFill>
                <a:effectLst/>
                <a:latin typeface="微软雅黑 Light" panose="020B0502040204020203" charset="-122"/>
                <a:ea typeface="微软雅黑 Light" panose="020B0502040204020203" charset="-122"/>
                <a:cs typeface="微软雅黑 Light" panose="020B0502040204020203" charset="-122"/>
              </a:rPr>
              <a:t>后文中提到的</a:t>
            </a:r>
            <a:r>
              <a:rPr kumimoji="1" lang="en-US" altLang="zh-CN" sz="2000" b="1" dirty="0">
                <a:solidFill>
                  <a:schemeClr val="bg1"/>
                </a:solidFill>
                <a:effectLst/>
                <a:latin typeface="微软雅黑 Light" panose="020B0502040204020203" charset="-122"/>
                <a:ea typeface="微软雅黑 Light" panose="020B0502040204020203" charset="-122"/>
                <a:cs typeface="微软雅黑 Light" panose="020B0502040204020203" charset="-122"/>
              </a:rPr>
              <a:t>6</a:t>
            </a:r>
            <a:r>
              <a:rPr kumimoji="1" lang="zh-CN" altLang="en-US" sz="2000" b="1" dirty="0">
                <a:solidFill>
                  <a:schemeClr val="bg1"/>
                </a:solidFill>
                <a:effectLst/>
                <a:latin typeface="微软雅黑 Light" panose="020B0502040204020203" charset="-122"/>
                <a:ea typeface="微软雅黑 Light" panose="020B0502040204020203" charset="-122"/>
                <a:cs typeface="微软雅黑 Light" panose="020B0502040204020203" charset="-122"/>
              </a:rPr>
              <a:t>中合作方式都可以进行选择和叠加，具体按照酒吧需求与合作细则商定。</a:t>
            </a:r>
            <a:endParaRPr kumimoji="1" lang="zh-CN" altLang="en-US" sz="2000" b="1" dirty="0">
              <a:solidFill>
                <a:schemeClr val="bg1"/>
              </a:solidFill>
              <a:effectLst/>
              <a:latin typeface="微软雅黑 Light" panose="020B0502040204020203" charset="-122"/>
              <a:ea typeface="微软雅黑 Light" panose="020B0502040204020203" charset="-122"/>
              <a:cs typeface="微软雅黑 Light" panose="020B0502040204020203"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76200" y="-239485"/>
            <a:ext cx="12845002" cy="8572641"/>
          </a:xfrm>
          <a:prstGeom prst="rect">
            <a:avLst/>
          </a:prstGeom>
        </p:spPr>
      </p:pic>
      <p:sp>
        <p:nvSpPr>
          <p:cNvPr id="5" name="矩形 4"/>
          <p:cNvSpPr/>
          <p:nvPr/>
        </p:nvSpPr>
        <p:spPr>
          <a:xfrm>
            <a:off x="342897" y="250372"/>
            <a:ext cx="11451771" cy="6379028"/>
          </a:xfrm>
          <a:prstGeom prst="rect">
            <a:avLst/>
          </a:prstGeom>
          <a:solidFill>
            <a:srgbClr val="120D13">
              <a:alpha val="7568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kumimoji="1" lang="zh-CN" altLang="en-US" dirty="0">
              <a:ln w="0"/>
              <a:gradFill>
                <a:gsLst>
                  <a:gs pos="21000">
                    <a:srgbClr val="53575C"/>
                  </a:gs>
                  <a:gs pos="88000">
                    <a:srgbClr val="C5C7CA"/>
                  </a:gs>
                </a:gsLst>
                <a:lin ang="5400000"/>
              </a:gradFill>
            </a:endParaRPr>
          </a:p>
        </p:txBody>
      </p:sp>
      <p:sp>
        <p:nvSpPr>
          <p:cNvPr id="3" name="内容占位符 2"/>
          <p:cNvSpPr>
            <a:spLocks noGrp="1"/>
          </p:cNvSpPr>
          <p:nvPr>
            <p:ph sz="half" idx="1"/>
          </p:nvPr>
        </p:nvSpPr>
        <p:spPr>
          <a:xfrm>
            <a:off x="1099457" y="1519918"/>
            <a:ext cx="4822372" cy="5052559"/>
          </a:xfrm>
        </p:spPr>
        <p:txBody>
          <a:bodyPr>
            <a:normAutofit fontScale="92500" lnSpcReduction="10000"/>
          </a:bodyPr>
          <a:lstStyle/>
          <a:p>
            <a:pPr marL="344805" indent="-285750" algn="l">
              <a:lnSpc>
                <a:spcPct val="120000"/>
              </a:lnSpc>
              <a:spcBef>
                <a:spcPts val="1300"/>
              </a:spcBef>
              <a:spcAft>
                <a:spcPts val="600"/>
              </a:spcAft>
              <a:buFont typeface="Wingdings" panose="05000000000000000000" pitchFamily="2" charset="2"/>
              <a:buChar char="u"/>
            </a:pPr>
            <a:r>
              <a:rPr lang="zh-CN" altLang="en-US" sz="1700" b="1" dirty="0">
                <a:solidFill>
                  <a:srgbClr val="D8B266"/>
                </a:solidFill>
                <a:effectLst/>
                <a:latin typeface="微软雅黑 Light" panose="020B0502040204020203" charset="-122"/>
                <a:ea typeface="微软雅黑 Light" panose="020B0502040204020203" charset="-122"/>
                <a:cs typeface="微软雅黑 Light" panose="020B0502040204020203" charset="-122"/>
              </a:rPr>
              <a:t> </a:t>
            </a:r>
            <a:r>
              <a:rPr lang="en-US" altLang="zh-CN" sz="1700" b="1" dirty="0">
                <a:solidFill>
                  <a:srgbClr val="D8B266"/>
                </a:solidFill>
                <a:effectLst/>
                <a:latin typeface="微软雅黑 Light" panose="020B0502040204020203" charset="-122"/>
                <a:ea typeface="微软雅黑 Light" panose="020B0502040204020203" charset="-122"/>
                <a:cs typeface="微软雅黑 Light" panose="020B0502040204020203" charset="-122"/>
              </a:rPr>
              <a:t>a.</a:t>
            </a:r>
            <a:r>
              <a:rPr lang="zh-CN" altLang="zh-CN" sz="1700" b="1" dirty="0">
                <a:solidFill>
                  <a:srgbClr val="D8B266"/>
                </a:solidFill>
                <a:effectLst/>
                <a:latin typeface="微软雅黑 Light" panose="020B0502040204020203" charset="-122"/>
                <a:ea typeface="微软雅黑 Light" panose="020B0502040204020203" charset="-122"/>
                <a:cs typeface="微软雅黑 Light" panose="020B0502040204020203" charset="-122"/>
              </a:rPr>
              <a:t>线下展台合作</a:t>
            </a:r>
            <a:endParaRPr lang="zh-CN" altLang="zh-CN" sz="1700" b="1" dirty="0">
              <a:solidFill>
                <a:srgbClr val="D8B266"/>
              </a:solidFill>
              <a:effectLst/>
              <a:latin typeface="微软雅黑 Light" panose="020B0502040204020203" charset="-122"/>
              <a:ea typeface="微软雅黑 Light" panose="020B0502040204020203" charset="-122"/>
              <a:cs typeface="微软雅黑 Light" panose="020B0502040204020203" charset="-122"/>
            </a:endParaRPr>
          </a:p>
          <a:p>
            <a:pPr lvl="0" algn="l">
              <a:lnSpc>
                <a:spcPct val="120000"/>
              </a:lnSpc>
              <a:spcBef>
                <a:spcPts val="600"/>
              </a:spcBef>
              <a:spcAft>
                <a:spcPts val="600"/>
              </a:spcAft>
              <a:buClr>
                <a:schemeClr val="bg1">
                  <a:lumMod val="75000"/>
                </a:schemeClr>
              </a:buClr>
              <a:buSzPct val="50000"/>
              <a:buFont typeface="Wingdings" panose="05000000000000000000" pitchFamily="2" charset="2"/>
              <a:buChar char="l"/>
            </a:pPr>
            <a:r>
              <a:rPr lang="zh-CN" altLang="zh-CN" sz="17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店铺提供并设置展台位，品牌方将相关产品展品（与店铺相关产品）共同在店内区域进行摆放、展示。</a:t>
            </a:r>
            <a:endParaRPr lang="zh-CN" altLang="zh-CN" sz="17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a:p>
            <a:pPr lvl="0" algn="l">
              <a:lnSpc>
                <a:spcPct val="120000"/>
              </a:lnSpc>
              <a:spcBef>
                <a:spcPts val="600"/>
              </a:spcBef>
              <a:spcAft>
                <a:spcPts val="600"/>
              </a:spcAft>
              <a:buClr>
                <a:schemeClr val="bg1">
                  <a:lumMod val="75000"/>
                </a:schemeClr>
              </a:buClr>
              <a:buSzPct val="50000"/>
              <a:buFont typeface="Wingdings" panose="05000000000000000000" pitchFamily="2" charset="2"/>
              <a:buChar char="l"/>
            </a:pPr>
            <a:r>
              <a:rPr lang="zh-CN" altLang="zh-CN" sz="17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店铺展台位设置大的卡点，消费者品牌放相关账号，即可得到品牌方提供的店铺抽奖产品：兑换码</a:t>
            </a:r>
            <a:r>
              <a:rPr lang="en-US" altLang="zh-CN" sz="17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7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产品试用装（暂定）；</a:t>
            </a:r>
            <a:endParaRPr lang="en-US" altLang="zh-CN" sz="17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a:p>
            <a:pPr lvl="0" algn="l">
              <a:lnSpc>
                <a:spcPct val="120000"/>
              </a:lnSpc>
              <a:spcBef>
                <a:spcPts val="600"/>
              </a:spcBef>
              <a:spcAft>
                <a:spcPts val="600"/>
              </a:spcAft>
              <a:buClr>
                <a:srgbClr val="D8B266"/>
              </a:buClr>
              <a:buSzPct val="50000"/>
              <a:buFont typeface="Wingdings" panose="05000000000000000000" pitchFamily="2" charset="2"/>
              <a:buChar char="l"/>
            </a:pPr>
            <a:endParaRPr lang="en-US" altLang="zh-CN" sz="1600" dirty="0">
              <a:solidFill>
                <a:srgbClr val="D8B266"/>
              </a:solidFill>
              <a:latin typeface="微软雅黑 Light" panose="020B0502040204020203" charset="-122"/>
              <a:ea typeface="微软雅黑 Light" panose="020B0502040204020203" charset="-122"/>
              <a:cs typeface="微软雅黑 Light" panose="020B0502040204020203" charset="-122"/>
            </a:endParaRPr>
          </a:p>
          <a:p>
            <a:pPr marL="344805" indent="-285750" algn="l">
              <a:lnSpc>
                <a:spcPct val="120000"/>
              </a:lnSpc>
              <a:spcBef>
                <a:spcPts val="1300"/>
              </a:spcBef>
              <a:spcAft>
                <a:spcPts val="600"/>
              </a:spcAft>
              <a:buFont typeface="Wingdings" panose="05000000000000000000" pitchFamily="2" charset="2"/>
              <a:buChar char="u"/>
            </a:pPr>
            <a:r>
              <a:rPr lang="en-US" altLang="zh-CN" sz="1700" b="1" dirty="0">
                <a:solidFill>
                  <a:srgbClr val="D8B266"/>
                </a:solidFill>
                <a:effectLst/>
                <a:latin typeface="微软雅黑 Light" panose="020B0502040204020203" charset="-122"/>
                <a:ea typeface="微软雅黑 Light" panose="020B0502040204020203" charset="-122"/>
                <a:cs typeface="微软雅黑 Light" panose="020B0502040204020203" charset="-122"/>
              </a:rPr>
              <a:t>b.</a:t>
            </a:r>
            <a:r>
              <a:rPr lang="zh-CN" altLang="zh-CN" sz="1700" b="1" dirty="0">
                <a:solidFill>
                  <a:srgbClr val="D8B266"/>
                </a:solidFill>
                <a:effectLst/>
                <a:latin typeface="微软雅黑 Light" panose="020B0502040204020203" charset="-122"/>
                <a:ea typeface="微软雅黑 Light" panose="020B0502040204020203" charset="-122"/>
                <a:cs typeface="微软雅黑 Light" panose="020B0502040204020203" charset="-122"/>
              </a:rPr>
              <a:t>线上平台宣传</a:t>
            </a:r>
            <a:endParaRPr lang="zh-CN" altLang="zh-CN" sz="1700" b="1" dirty="0">
              <a:solidFill>
                <a:srgbClr val="D8B266"/>
              </a:solidFill>
              <a:effectLst/>
              <a:latin typeface="微软雅黑 Light" panose="020B0502040204020203" charset="-122"/>
              <a:ea typeface="微软雅黑 Light" panose="020B0502040204020203" charset="-122"/>
              <a:cs typeface="微软雅黑 Light" panose="020B0502040204020203" charset="-122"/>
            </a:endParaRPr>
          </a:p>
          <a:p>
            <a:pPr lvl="0" algn="l">
              <a:lnSpc>
                <a:spcPct val="120000"/>
              </a:lnSpc>
              <a:spcBef>
                <a:spcPts val="600"/>
              </a:spcBef>
              <a:spcAft>
                <a:spcPts val="600"/>
              </a:spcAft>
              <a:buClr>
                <a:schemeClr val="bg1">
                  <a:lumMod val="75000"/>
                </a:schemeClr>
              </a:buClr>
              <a:buSzPct val="50000"/>
              <a:buFont typeface="Wingdings" panose="05000000000000000000" pitchFamily="2" charset="2"/>
              <a:buChar char="l"/>
            </a:pPr>
            <a:r>
              <a:rPr lang="zh-CN" altLang="zh-CN" sz="17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店铺官方与品牌官方在社交媒体平台进行联合活动宣传。</a:t>
            </a:r>
            <a:endParaRPr lang="zh-CN" altLang="zh-CN" sz="17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a:p>
            <a:pPr lvl="0" algn="l">
              <a:lnSpc>
                <a:spcPct val="120000"/>
              </a:lnSpc>
              <a:spcBef>
                <a:spcPts val="600"/>
              </a:spcBef>
              <a:spcAft>
                <a:spcPts val="600"/>
              </a:spcAft>
              <a:buClr>
                <a:schemeClr val="bg1">
                  <a:lumMod val="75000"/>
                </a:schemeClr>
              </a:buClr>
              <a:buSzPct val="50000"/>
              <a:buFont typeface="Wingdings" panose="05000000000000000000" pitchFamily="2" charset="2"/>
              <a:buChar char="l"/>
            </a:pPr>
            <a:r>
              <a:rPr lang="zh-CN" altLang="zh-CN" sz="17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发起</a:t>
            </a:r>
            <a:r>
              <a:rPr lang="en-US" altLang="zh-CN" sz="17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7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打卡拍照【真爱</a:t>
            </a:r>
            <a:r>
              <a:rPr lang="en-US" altLang="zh-CN" sz="1700" dirty="0" err="1">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zhi</a:t>
            </a:r>
            <a:r>
              <a:rPr lang="zh-CN" altLang="zh-CN" sz="17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上】话题活动</a:t>
            </a:r>
            <a:r>
              <a:rPr lang="en-US" altLang="zh-CN" sz="17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7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，顾客发小红书艾特品牌方；参与品牌活动打卡线上抽奖赢礼品</a:t>
            </a:r>
            <a:endParaRPr lang="zh-CN" altLang="zh-CN" sz="17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a:p>
            <a:pPr lvl="0" algn="l">
              <a:lnSpc>
                <a:spcPct val="120000"/>
              </a:lnSpc>
              <a:spcBef>
                <a:spcPts val="600"/>
              </a:spcBef>
              <a:spcAft>
                <a:spcPts val="600"/>
              </a:spcAft>
              <a:buClr>
                <a:srgbClr val="D8B266"/>
              </a:buClr>
              <a:buSzPct val="50000"/>
              <a:buFont typeface="Wingdings" panose="05000000000000000000" pitchFamily="2" charset="2"/>
              <a:buChar char="l"/>
            </a:pPr>
            <a:endParaRPr lang="zh-CN" altLang="zh-CN" sz="1600" dirty="0">
              <a:solidFill>
                <a:srgbClr val="D8B266"/>
              </a:solidFill>
              <a:effectLst/>
              <a:latin typeface="微软雅黑 Light" panose="020B0502040204020203" charset="-122"/>
              <a:ea typeface="微软雅黑 Light" panose="020B0502040204020203" charset="-122"/>
              <a:cs typeface="微软雅黑 Light" panose="020B0502040204020203" charset="-122"/>
            </a:endParaRPr>
          </a:p>
        </p:txBody>
      </p:sp>
      <p:sp>
        <p:nvSpPr>
          <p:cNvPr id="7" name="标题 1"/>
          <p:cNvSpPr txBox="1"/>
          <p:nvPr/>
        </p:nvSpPr>
        <p:spPr>
          <a:xfrm>
            <a:off x="522516" y="365125"/>
            <a:ext cx="90114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rgbClr val="D8B266"/>
                </a:solidFill>
                <a:latin typeface="微软雅黑" panose="020B0503020204020204" charset="-122"/>
                <a:ea typeface="微软雅黑" panose="020B0503020204020204" charset="-122"/>
                <a:cs typeface="微软雅黑" panose="020B0503020204020204" charset="-122"/>
              </a:rPr>
              <a:t>1.</a:t>
            </a:r>
            <a:r>
              <a:rPr lang="zh-CN" altLang="en-US" sz="2400" b="1" dirty="0">
                <a:solidFill>
                  <a:srgbClr val="D8B266"/>
                </a:solidFill>
                <a:latin typeface="微软雅黑" panose="020B0503020204020204" charset="-122"/>
                <a:ea typeface="微软雅黑" panose="020B0503020204020204" charset="-122"/>
                <a:cs typeface="微软雅黑" panose="020B0503020204020204" charset="-122"/>
              </a:rPr>
              <a:t> 品牌露出联合活动</a:t>
            </a:r>
            <a:r>
              <a:rPr lang="zh-CN" altLang="en-US" sz="2400" b="1" dirty="0">
                <a:solidFill>
                  <a:srgbClr val="D8B266"/>
                </a:solidFill>
                <a:latin typeface="H-BuMing-B" panose="02020800000000000000" pitchFamily="18" charset="-128"/>
                <a:ea typeface="H-BuMing-B" panose="02020800000000000000" pitchFamily="18" charset="-128"/>
                <a:cs typeface="Arial" panose="020B0604020202020204" pitchFamily="34" charset="0"/>
              </a:rPr>
              <a:t> </a:t>
            </a:r>
            <a:r>
              <a:rPr lang="en-US" altLang="zh-CN" sz="1800" b="1" dirty="0">
                <a:solidFill>
                  <a:srgbClr val="D8B266"/>
                </a:solidFill>
                <a:effectLst/>
                <a:latin typeface="Hoefler Text Black" panose="02030602050506020203" pitchFamily="18" charset="0"/>
                <a:ea typeface="Segoe UI" panose="020B0502040204020203" pitchFamily="34" charset="0"/>
                <a:cs typeface="Segoe UI" panose="020B0502040204020203" pitchFamily="34" charset="0"/>
              </a:rPr>
              <a:t>Brand Exposure Joint Activities</a:t>
            </a:r>
            <a:r>
              <a:rPr lang="zh-CN" altLang="en-US" sz="2400" b="1" dirty="0">
                <a:solidFill>
                  <a:srgbClr val="D8B266"/>
                </a:solidFill>
                <a:latin typeface="Hoefler Text Black" panose="02030602050506020203" pitchFamily="18" charset="0"/>
                <a:ea typeface="H-BuMing-B" panose="02020800000000000000" pitchFamily="18" charset="-128"/>
                <a:cs typeface="Arial" panose="020B0604020202020204" pitchFamily="34" charset="0"/>
              </a:rPr>
              <a:t>  </a:t>
            </a:r>
            <a:endParaRPr kumimoji="1" lang="zh-CN" altLang="en-US" sz="2400" b="1" dirty="0">
              <a:solidFill>
                <a:srgbClr val="D8B266"/>
              </a:solidFill>
              <a:latin typeface="Hoefler Text Black" panose="02030602050506020203" pitchFamily="18" charset="0"/>
            </a:endParaRPr>
          </a:p>
        </p:txBody>
      </p:sp>
      <p:sp>
        <p:nvSpPr>
          <p:cNvPr id="9" name="内容占位符 2"/>
          <p:cNvSpPr txBox="1"/>
          <p:nvPr/>
        </p:nvSpPr>
        <p:spPr>
          <a:xfrm>
            <a:off x="6340926" y="1519917"/>
            <a:ext cx="4822372" cy="50525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D8B266"/>
              </a:buClr>
              <a:buFont typeface="Wingdings" panose="05000000000000000000" pitchFamily="2" charset="2"/>
              <a:buChar char="l"/>
            </a:pPr>
            <a:r>
              <a:rPr lang="en-US" altLang="zh-CN" sz="1400" b="1" dirty="0">
                <a:solidFill>
                  <a:srgbClr val="D8B266"/>
                </a:solidFill>
                <a:effectLst/>
                <a:latin typeface="Helvetica Neue" panose="02000503000000020004" pitchFamily="2" charset="0"/>
                <a:ea typeface="Helvetica Neue" panose="02000503000000020004" pitchFamily="2" charset="0"/>
                <a:cs typeface="Helvetica Neue" panose="02000503000000020004" pitchFamily="2" charset="0"/>
              </a:rPr>
              <a:t>a. Offline Exhibition Stand Collaboration:</a:t>
            </a:r>
            <a:endParaRPr lang="en-US" altLang="zh-CN" sz="1400" b="1" dirty="0">
              <a:solidFill>
                <a:srgbClr val="D8B266"/>
              </a:solidFill>
              <a:effectLst/>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buClr>
                <a:schemeClr val="bg1">
                  <a:lumMod val="75000"/>
                </a:schemeClr>
              </a:buClr>
            </a:pPr>
            <a:r>
              <a:rPr lang="en-US" altLang="zh-CN" sz="14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The venue provides and sets up an exhibition stand, where the brand party will display relevant products alongside the venue's related products.</a:t>
            </a:r>
            <a:endParaRPr lang="en-US" altLang="zh-CN" sz="14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buClr>
                <a:schemeClr val="bg1">
                  <a:lumMod val="75000"/>
                </a:schemeClr>
              </a:buClr>
            </a:pPr>
            <a:r>
              <a:rPr lang="en-US" altLang="zh-CN" sz="14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A large checkpoint is set up at the venue's exhibition stand.</a:t>
            </a:r>
            <a:br>
              <a:rPr lang="en-US" altLang="zh-CN" sz="14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br>
            <a:r>
              <a:rPr lang="en-US" altLang="zh-CN" sz="1400" b="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US" altLang="zh-CN" sz="14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By following the brand's related account, consumers can receive a draw code and product sample (tentative) from the brand party.</a:t>
            </a:r>
            <a:endParaRPr lang="en-US" altLang="zh-CN" sz="14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buClr>
                <a:srgbClr val="D8B266"/>
              </a:buClr>
              <a:buFont typeface="Wingdings" panose="05000000000000000000" pitchFamily="2" charset="2"/>
              <a:buChar char="u"/>
            </a:pPr>
            <a:r>
              <a:rPr lang="en-US" altLang="zh-CN" sz="1400" b="1" dirty="0">
                <a:solidFill>
                  <a:srgbClr val="D8B266"/>
                </a:solidFill>
                <a:effectLst/>
                <a:latin typeface="Helvetica Neue" panose="02000503000000020004" pitchFamily="2" charset="0"/>
                <a:ea typeface="Helvetica Neue" panose="02000503000000020004" pitchFamily="2" charset="0"/>
                <a:cs typeface="Helvetica Neue" panose="02000503000000020004" pitchFamily="2" charset="0"/>
              </a:rPr>
              <a:t>b. Online Platform Promotion:</a:t>
            </a:r>
            <a:endParaRPr lang="en-US" altLang="zh-CN" sz="1400" b="1" dirty="0">
              <a:solidFill>
                <a:srgbClr val="D8B266"/>
              </a:solidFill>
              <a:effectLst/>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buClr>
                <a:schemeClr val="bg1">
                  <a:lumMod val="75000"/>
                </a:schemeClr>
              </a:buClr>
            </a:pPr>
            <a:r>
              <a:rPr lang="en-US" altLang="zh-CN" sz="14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The venue's official account and the brand's official account jointly promote the event on social media platforms.</a:t>
            </a:r>
            <a:endParaRPr lang="en-US" altLang="zh-CN" sz="14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buClr>
                <a:schemeClr val="bg1">
                  <a:lumMod val="75000"/>
                </a:schemeClr>
              </a:buClr>
            </a:pPr>
            <a:r>
              <a:rPr lang="en-US" altLang="zh-CN" sz="14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Initiate a </a:t>
            </a:r>
            <a:r>
              <a:rPr lang="en-US" altLang="zh-CN" sz="1400" i="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"#Love on the Fingers Photo Check-in</a:t>
            </a:r>
            <a:r>
              <a:rPr lang="en-US" altLang="zh-CN" sz="14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 topic activity, encouraging customers to post on </a:t>
            </a:r>
            <a:r>
              <a:rPr lang="en-US" altLang="zh-CN" sz="1400" i="1" dirty="0" err="1">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Xiaohongshu</a:t>
            </a:r>
            <a:r>
              <a:rPr lang="en-US" altLang="zh-CN" sz="1400" i="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US" altLang="zh-CN" sz="14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and tag the brand party; participate in the brand activity check-in for online prize drawings.</a:t>
            </a:r>
            <a:endParaRPr lang="zh-CN" altLang="zh-CN" sz="1400" dirty="0">
              <a:solidFill>
                <a:schemeClr val="bg1">
                  <a:lumMod val="75000"/>
                </a:schemeClr>
              </a:solidFill>
              <a:effectLst/>
              <a:latin typeface="Helvetica Neue" panose="02000503000000020004" pitchFamily="2" charset="0"/>
              <a:ea typeface="宋体" panose="02010600030101010101" pitchFamily="2" charset="-122"/>
              <a:cs typeface="Helvetica Neue" panose="02000503000000020004"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1" name="矩形 10"/>
          <p:cNvSpPr/>
          <p:nvPr/>
        </p:nvSpPr>
        <p:spPr>
          <a:xfrm>
            <a:off x="-57504" y="-72259"/>
            <a:ext cx="12333902" cy="7002517"/>
          </a:xfrm>
          <a:prstGeom prst="rect">
            <a:avLst/>
          </a:prstGeom>
          <a:solidFill>
            <a:srgbClr val="120D13"/>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kumimoji="1" lang="zh-CN" altLang="en-US" dirty="0">
              <a:ln w="0"/>
              <a:gradFill>
                <a:gsLst>
                  <a:gs pos="21000">
                    <a:srgbClr val="53575C"/>
                  </a:gs>
                  <a:gs pos="88000">
                    <a:srgbClr val="C5C7CA"/>
                  </a:gs>
                </a:gsLst>
                <a:lin ang="5400000"/>
              </a:gradFill>
            </a:endParaRPr>
          </a:p>
        </p:txBody>
      </p:sp>
      <p:sp>
        <p:nvSpPr>
          <p:cNvPr id="3" name="内容占位符 2"/>
          <p:cNvSpPr>
            <a:spLocks noGrp="1"/>
          </p:cNvSpPr>
          <p:nvPr>
            <p:ph sz="half" idx="1"/>
          </p:nvPr>
        </p:nvSpPr>
        <p:spPr>
          <a:xfrm>
            <a:off x="1099457" y="1372002"/>
            <a:ext cx="9886790" cy="2446964"/>
          </a:xfrm>
        </p:spPr>
        <p:txBody>
          <a:bodyPr>
            <a:normAutofit lnSpcReduction="10000"/>
          </a:bodyPr>
          <a:lstStyle/>
          <a:p>
            <a:pPr marL="59055" indent="0" algn="l">
              <a:lnSpc>
                <a:spcPct val="100000"/>
              </a:lnSpc>
              <a:spcBef>
                <a:spcPts val="1300"/>
              </a:spcBef>
              <a:spcAft>
                <a:spcPts val="600"/>
              </a:spcAft>
              <a:buNone/>
            </a:pPr>
            <a:r>
              <a:rPr lang="zh-CN" altLang="zh-CN" sz="1800" b="1" dirty="0">
                <a:solidFill>
                  <a:srgbClr val="D8B266"/>
                </a:solidFill>
                <a:effectLst/>
                <a:latin typeface="微软雅黑 Light" panose="020B0502040204020203" charset="-122"/>
                <a:ea typeface="微软雅黑 Light" panose="020B0502040204020203" charset="-122"/>
                <a:cs typeface="微软雅黑 Light" panose="020B0502040204020203" charset="-122"/>
              </a:rPr>
              <a:t>线下现场趣味活动</a:t>
            </a:r>
            <a:endParaRPr lang="zh-CN" altLang="zh-CN" sz="1800" dirty="0">
              <a:solidFill>
                <a:srgbClr val="D8B266"/>
              </a:solidFill>
              <a:effectLst/>
              <a:latin typeface="微软雅黑 Light" panose="020B0502040204020203" charset="-122"/>
              <a:ea typeface="微软雅黑 Light" panose="020B0502040204020203" charset="-122"/>
              <a:cs typeface="微软雅黑 Light" panose="020B0502040204020203" charset="-122"/>
            </a:endParaRPr>
          </a:p>
          <a:p>
            <a:pPr marL="344805" indent="-285750" algn="l">
              <a:lnSpc>
                <a:spcPct val="100000"/>
              </a:lnSpc>
              <a:spcBef>
                <a:spcPts val="1300"/>
              </a:spcBef>
              <a:spcAft>
                <a:spcPts val="600"/>
              </a:spcAft>
              <a:buSzPct val="50000"/>
              <a:buFont typeface="Wingdings" panose="05000000000000000000" pitchFamily="2" charset="2"/>
              <a:buChar char="l"/>
            </a:pPr>
            <a:r>
              <a:rPr lang="zh-CN"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圣诞女巫派对</a:t>
            </a:r>
            <a:r>
              <a:rPr lang="en-US"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全女社群活动（拟定）</a:t>
            </a:r>
            <a:endParaRPr lang="zh-CN"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a:p>
            <a:pPr marL="344805" indent="-285750" algn="l">
              <a:lnSpc>
                <a:spcPct val="100000"/>
              </a:lnSpc>
              <a:spcBef>
                <a:spcPts val="1300"/>
              </a:spcBef>
              <a:spcAft>
                <a:spcPts val="600"/>
              </a:spcAft>
              <a:buSzPct val="50000"/>
              <a:buFont typeface="Wingdings" panose="05000000000000000000" pitchFamily="2" charset="2"/>
              <a:buChar char="l"/>
            </a:pPr>
            <a:r>
              <a:rPr lang="zh-CN"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活动主题：</a:t>
            </a:r>
            <a:r>
              <a:rPr lang="zh-CN"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【真爱</a:t>
            </a:r>
            <a:r>
              <a:rPr lang="en-US"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ZHI</a:t>
            </a:r>
            <a:r>
              <a:rPr lang="zh-CN"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上】游乐场 </a:t>
            </a:r>
            <a:endParaRPr lang="zh-CN"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a:p>
            <a:pPr marL="344805" indent="-285750" algn="l">
              <a:lnSpc>
                <a:spcPct val="100000"/>
              </a:lnSpc>
              <a:spcBef>
                <a:spcPts val="1300"/>
              </a:spcBef>
              <a:spcAft>
                <a:spcPts val="600"/>
              </a:spcAft>
              <a:buSzPct val="50000"/>
              <a:buFont typeface="Wingdings" panose="05000000000000000000" pitchFamily="2" charset="2"/>
              <a:buChar char="l"/>
            </a:pPr>
            <a:r>
              <a:rPr lang="zh-CN"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【真爱</a:t>
            </a:r>
            <a:r>
              <a:rPr lang="en-US"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ZHI</a:t>
            </a:r>
            <a:r>
              <a:rPr lang="zh-CN"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上】</a:t>
            </a:r>
            <a:r>
              <a:rPr lang="en-US"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——“ZHI</a:t>
            </a:r>
            <a:r>
              <a:rPr lang="zh-CN"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上</a:t>
            </a:r>
            <a:r>
              <a:rPr lang="en-US"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既是</a:t>
            </a:r>
            <a:r>
              <a:rPr lang="en-US"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至上</a:t>
            </a:r>
            <a:r>
              <a:rPr lang="en-US"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又是</a:t>
            </a:r>
            <a:r>
              <a:rPr lang="en-US"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指上</a:t>
            </a:r>
            <a:r>
              <a:rPr lang="en-US"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4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既迎合</a:t>
            </a:r>
            <a:r>
              <a:rPr lang="en-US"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爱、快乐与浪漫</a:t>
            </a:r>
            <a:r>
              <a:rPr lang="en-US"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的圣诞氛围，又将酷儿、亚文化等小众女性群体的主体性纳入其中，创造一个独属于</a:t>
            </a:r>
            <a:r>
              <a:rPr lang="en-US"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一切离经叛道者</a:t>
            </a:r>
            <a:r>
              <a:rPr lang="en-US"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一切第二性</a:t>
            </a:r>
            <a:r>
              <a:rPr lang="en-US"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的团聚时刻，创造我们的游戏、我们的圣诞，庆祝我们的爱情、我们的友谊、我们的团聚。</a:t>
            </a:r>
            <a:endParaRPr lang="zh-CN"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a:p>
            <a:pPr lvl="0" algn="l">
              <a:lnSpc>
                <a:spcPct val="100000"/>
              </a:lnSpc>
              <a:spcBef>
                <a:spcPts val="600"/>
              </a:spcBef>
              <a:spcAft>
                <a:spcPts val="600"/>
              </a:spcAft>
              <a:buClr>
                <a:srgbClr val="D8B266"/>
              </a:buClr>
              <a:buSzPct val="50000"/>
              <a:buFont typeface="Wingdings" panose="05000000000000000000" pitchFamily="2" charset="2"/>
              <a:buChar char="l"/>
            </a:pPr>
            <a:endParaRPr lang="zh-CN"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p:txBody>
      </p:sp>
      <p:sp>
        <p:nvSpPr>
          <p:cNvPr id="7" name="标题 1"/>
          <p:cNvSpPr txBox="1"/>
          <p:nvPr/>
        </p:nvSpPr>
        <p:spPr>
          <a:xfrm>
            <a:off x="522516" y="217208"/>
            <a:ext cx="82987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rgbClr val="D8B266"/>
                </a:solidFill>
                <a:latin typeface="微软雅黑" panose="020B0503020204020204" charset="-122"/>
                <a:ea typeface="微软雅黑" panose="020B0503020204020204" charset="-122"/>
                <a:cs typeface="微软雅黑" panose="020B0503020204020204" charset="-122"/>
              </a:rPr>
              <a:t>2.</a:t>
            </a:r>
            <a:r>
              <a:rPr lang="zh-CN" altLang="en-US" sz="2400" b="1" dirty="0">
                <a:solidFill>
                  <a:srgbClr val="D8B266"/>
                </a:solidFill>
                <a:latin typeface="微软雅黑" panose="020B0503020204020204" charset="-122"/>
                <a:ea typeface="微软雅黑" panose="020B0503020204020204" charset="-122"/>
                <a:cs typeface="微软雅黑" panose="020B0503020204020204" charset="-122"/>
              </a:rPr>
              <a:t>品牌联合活动选项 </a:t>
            </a:r>
            <a:r>
              <a:rPr lang="en-US" altLang="zh-CN" sz="1800" dirty="0">
                <a:solidFill>
                  <a:srgbClr val="D8B266"/>
                </a:solidFill>
                <a:effectLst/>
                <a:latin typeface="微软雅黑" panose="020B0503020204020204" charset="-122"/>
                <a:ea typeface="微软雅黑" panose="020B0503020204020204" charset="-122"/>
                <a:cs typeface="微软雅黑" panose="020B0503020204020204" charset="-122"/>
              </a:rPr>
              <a:t> </a:t>
            </a:r>
            <a:r>
              <a:rPr lang="en-US" altLang="zh-CN" sz="1800" b="1" dirty="0">
                <a:solidFill>
                  <a:srgbClr val="D8B266"/>
                </a:solidFill>
                <a:effectLst/>
                <a:latin typeface="Hoefler Text Black" panose="02030602050506020203" pitchFamily="18" charset="0"/>
                <a:ea typeface="Segoe UI" panose="020B0502040204020203" pitchFamily="34" charset="0"/>
                <a:cs typeface="Segoe UI" panose="020B0502040204020203" pitchFamily="34" charset="0"/>
              </a:rPr>
              <a:t>Joint Activity Options</a:t>
            </a:r>
            <a:r>
              <a:rPr lang="zh-CN" altLang="zh-CN" sz="1050" b="1" dirty="0">
                <a:solidFill>
                  <a:srgbClr val="D8B266"/>
                </a:solidFill>
                <a:effectLst/>
                <a:latin typeface="Hoefler Text Black" panose="02030602050506020203" pitchFamily="18" charset="0"/>
              </a:rPr>
              <a:t> </a:t>
            </a:r>
            <a:endParaRPr kumimoji="1" lang="zh-CN" altLang="zh-CN" sz="1050" b="1" dirty="0">
              <a:solidFill>
                <a:srgbClr val="D8B266"/>
              </a:solidFill>
              <a:effectLst/>
              <a:latin typeface="Hoefler Text Black" panose="02030602050506020203" pitchFamily="18" charset="0"/>
            </a:endParaRPr>
          </a:p>
        </p:txBody>
      </p:sp>
      <p:sp>
        <p:nvSpPr>
          <p:cNvPr id="12" name="内容占位符 2"/>
          <p:cNvSpPr txBox="1"/>
          <p:nvPr/>
        </p:nvSpPr>
        <p:spPr>
          <a:xfrm>
            <a:off x="1059116" y="3818966"/>
            <a:ext cx="9886790" cy="260872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655">
              <a:lnSpc>
                <a:spcPct val="150000"/>
              </a:lnSpc>
              <a:spcBef>
                <a:spcPts val="1300"/>
              </a:spcBef>
              <a:spcAft>
                <a:spcPts val="600"/>
              </a:spcAft>
            </a:pPr>
            <a:r>
              <a:rPr lang="en-US" altLang="zh-CN" sz="1400" b="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a. Live Fun Activities:</a:t>
            </a:r>
            <a:br>
              <a:rPr lang="en-US" altLang="zh-CN" sz="1400" b="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br>
            <a:r>
              <a:rPr lang="en-US" altLang="zh-CN" sz="1400" i="1" dirty="0">
                <a:solidFill>
                  <a:schemeClr val="bg1">
                    <a:lumMod val="7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t>(1) Christmas Witch Party - An All-Female Community Event (Proposed)</a:t>
            </a:r>
            <a:br>
              <a:rPr lang="en-US" altLang="zh-CN" sz="1400" i="1" dirty="0">
                <a:solidFill>
                  <a:schemeClr val="bg1">
                    <a:lumMod val="75000"/>
                  </a:schemeClr>
                </a:solidFill>
                <a:effectLst/>
                <a:latin typeface="Helvetica Neue Medium" panose="02000503000000020004" pitchFamily="2" charset="0"/>
                <a:ea typeface="Helvetica Neue Medium" panose="02000503000000020004" pitchFamily="2" charset="0"/>
                <a:cs typeface="Helvetica Neue Medium" panose="02000503000000020004" pitchFamily="2" charset="0"/>
              </a:rPr>
            </a:br>
            <a:r>
              <a:rPr lang="en-US" altLang="zh-CN" sz="14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Event Theme: [Love on the Fingers] Amusement Park</a:t>
            </a:r>
            <a:br>
              <a:rPr lang="en-US" altLang="zh-CN" sz="14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br>
            <a:r>
              <a:rPr lang="en-US" altLang="zh-CN" sz="14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Concept Interpretation:</a:t>
            </a:r>
            <a:endParaRPr lang="en-US" altLang="zh-CN" sz="14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L="287655">
              <a:lnSpc>
                <a:spcPct val="150000"/>
              </a:lnSpc>
              <a:spcBef>
                <a:spcPts val="1300"/>
              </a:spcBef>
              <a:spcAft>
                <a:spcPts val="600"/>
              </a:spcAft>
            </a:pPr>
            <a:r>
              <a:rPr lang="en-US" altLang="zh-CN" sz="1400" b="1" i="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[Love on the Fingers] </a:t>
            </a:r>
            <a:r>
              <a:rPr lang="en-US" altLang="zh-CN" sz="14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 "Fingers" signifies both "supreme" and "on the fingers," catering to the festive atmosphere of "love, joy, and romance" during Christmas while incorporating the subjectivity of niche female groups such as queer and subcultures, creating a unique gathering moment for "all rebels" and "all second sexes," celebrating our games, our Christmas, our love, our friendships, and our reunions.</a:t>
            </a:r>
            <a:br>
              <a:rPr lang="en-US" altLang="zh-CN" sz="14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br>
            <a:endParaRPr lang="zh-CN" altLang="zh-CN" sz="1100" dirty="0">
              <a:solidFill>
                <a:schemeClr val="bg1">
                  <a:lumMod val="75000"/>
                </a:schemeClr>
              </a:solidFill>
              <a:latin typeface="Helvetica Neue" panose="02000503000000020004" pitchFamily="2" charset="0"/>
              <a:ea typeface="Source Han Sans CN Regular" panose="020B0500000000000000" pitchFamily="34" charset="-128"/>
              <a:cs typeface="Helvetica Neue" panose="02000503000000020004"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0951" y="-72259"/>
            <a:ext cx="12333902" cy="7002517"/>
          </a:xfrm>
          <a:prstGeom prst="rect">
            <a:avLst/>
          </a:prstGeom>
          <a:solidFill>
            <a:srgbClr val="120D13"/>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kumimoji="1" lang="zh-CN" altLang="en-US" dirty="0">
              <a:ln w="0"/>
              <a:gradFill>
                <a:gsLst>
                  <a:gs pos="21000">
                    <a:srgbClr val="53575C"/>
                  </a:gs>
                  <a:gs pos="88000">
                    <a:srgbClr val="C5C7CA"/>
                  </a:gs>
                </a:gsLst>
                <a:lin ang="5400000"/>
              </a:gradFill>
            </a:endParaRPr>
          </a:p>
        </p:txBody>
      </p:sp>
      <p:sp>
        <p:nvSpPr>
          <p:cNvPr id="3" name="内容占位符 2"/>
          <p:cNvSpPr>
            <a:spLocks noGrp="1"/>
          </p:cNvSpPr>
          <p:nvPr>
            <p:ph sz="half" idx="1"/>
          </p:nvPr>
        </p:nvSpPr>
        <p:spPr>
          <a:xfrm>
            <a:off x="1099457" y="1407319"/>
            <a:ext cx="6672943" cy="2137681"/>
          </a:xfrm>
        </p:spPr>
        <p:txBody>
          <a:bodyPr>
            <a:normAutofit/>
          </a:bodyPr>
          <a:lstStyle/>
          <a:p>
            <a:pPr marL="287655" algn="l">
              <a:lnSpc>
                <a:spcPct val="150000"/>
              </a:lnSpc>
              <a:spcBef>
                <a:spcPts val="600"/>
              </a:spcBef>
              <a:spcAft>
                <a:spcPts val="600"/>
              </a:spcAft>
            </a:pPr>
            <a:r>
              <a:rPr lang="zh-CN" altLang="zh-CN" sz="16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真爱</a:t>
            </a:r>
            <a:r>
              <a:rPr lang="en-US" altLang="zh-CN" sz="16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ZHI</a:t>
            </a:r>
            <a:r>
              <a:rPr lang="zh-CN" altLang="zh-CN" sz="16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上</a:t>
            </a:r>
            <a:r>
              <a:rPr lang="en-US" altLang="zh-CN" sz="16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6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新的一年，干一杯继续爱人</a:t>
            </a:r>
            <a:br>
              <a:rPr lang="en-US" altLang="zh-CN" sz="16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b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女孩们的爱总是私密的、隐藏的，希望在这个活动中，可以将女性的爱</a:t>
            </a:r>
            <a:r>
              <a:rPr lang="en-US"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搬上台面</a:t>
            </a:r>
            <a:r>
              <a:rPr lang="en-US"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，不管是情侣还是单身女性，这个活动中大家可以看得到彼此，了解不同的感情模式、看到她人的故事，一起聊天、跳舞、饮酒，这里是安全的、自由的，</a:t>
            </a:r>
            <a:r>
              <a:rPr lang="en-US" altLang="zh-CN" sz="16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6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我们的节日</a:t>
            </a:r>
            <a:r>
              <a:rPr lang="en-US" altLang="zh-CN" sz="16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600" b="1"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a:t>
            </a:r>
            <a:r>
              <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rPr>
              <a:t> </a:t>
            </a:r>
            <a:endParaRPr lang="zh-CN" altLang="zh-CN" sz="16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a:p>
            <a:pPr lvl="0" algn="l">
              <a:lnSpc>
                <a:spcPct val="100000"/>
              </a:lnSpc>
              <a:spcBef>
                <a:spcPts val="600"/>
              </a:spcBef>
              <a:spcAft>
                <a:spcPts val="600"/>
              </a:spcAft>
              <a:buClr>
                <a:srgbClr val="D8B266"/>
              </a:buClr>
              <a:buSzPct val="50000"/>
              <a:buFont typeface="Wingdings" panose="05000000000000000000" pitchFamily="2" charset="2"/>
              <a:buChar char="l"/>
            </a:pPr>
            <a:endParaRPr lang="zh-CN" altLang="zh-CN" sz="1400" dirty="0">
              <a:solidFill>
                <a:schemeClr val="bg1">
                  <a:lumMod val="75000"/>
                </a:schemeClr>
              </a:solidFill>
              <a:effectLst/>
              <a:latin typeface="微软雅黑 Light" panose="020B0502040204020203" charset="-122"/>
              <a:ea typeface="微软雅黑 Light" panose="020B0502040204020203" charset="-122"/>
              <a:cs typeface="微软雅黑 Light" panose="020B0502040204020203" charset="-122"/>
            </a:endParaRPr>
          </a:p>
        </p:txBody>
      </p:sp>
      <p:sp>
        <p:nvSpPr>
          <p:cNvPr id="2" name="标题 1"/>
          <p:cNvSpPr txBox="1"/>
          <p:nvPr/>
        </p:nvSpPr>
        <p:spPr>
          <a:xfrm>
            <a:off x="603198" y="521466"/>
            <a:ext cx="8487013" cy="6971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b="1" dirty="0">
                <a:solidFill>
                  <a:schemeClr val="bg1">
                    <a:lumMod val="75000"/>
                  </a:schemeClr>
                </a:solidFill>
                <a:effectLst/>
                <a:latin typeface="H-BuMing-B" panose="02020800000000000000" pitchFamily="18" charset="-128"/>
                <a:ea typeface="H-BuMing-B" panose="02020800000000000000" pitchFamily="18" charset="-128"/>
                <a:cs typeface="Arial" panose="020B0604020202020204" pitchFamily="34" charset="0"/>
              </a:rPr>
              <a:t>           </a:t>
            </a:r>
            <a:r>
              <a:rPr lang="zh-CN" altLang="en-US" sz="2000" b="1" dirty="0">
                <a:solidFill>
                  <a:schemeClr val="bg1">
                    <a:lumMod val="75000"/>
                  </a:schemeClr>
                </a:solidFill>
                <a:effectLst/>
                <a:latin typeface="微软雅黑" panose="020B0503020204020204" charset="-122"/>
                <a:ea typeface="微软雅黑" panose="020B0503020204020204" charset="-122"/>
                <a:cs typeface="微软雅黑" panose="020B0503020204020204" charset="-122"/>
              </a:rPr>
              <a:t>现场游戏互动方案 </a:t>
            </a:r>
            <a:r>
              <a:rPr lang="zh-CN" altLang="en-US" sz="2000" b="1" dirty="0">
                <a:solidFill>
                  <a:schemeClr val="bg1">
                    <a:lumMod val="75000"/>
                  </a:schemeClr>
                </a:solidFill>
                <a:effectLst/>
                <a:latin typeface="H-BuMing-B" panose="02020800000000000000" pitchFamily="18" charset="-128"/>
                <a:ea typeface="H-BuMing-B" panose="02020800000000000000" pitchFamily="18" charset="-128"/>
                <a:cs typeface="Arial" panose="020B0604020202020204" pitchFamily="34" charset="0"/>
              </a:rPr>
              <a:t> </a:t>
            </a:r>
            <a:r>
              <a:rPr lang="en-US" altLang="zh-CN" sz="2000" b="1" dirty="0">
                <a:solidFill>
                  <a:schemeClr val="bg1">
                    <a:lumMod val="75000"/>
                  </a:schemeClr>
                </a:solidFill>
                <a:effectLst/>
                <a:latin typeface="Hoefler Text Black" panose="02030602050506020203" pitchFamily="18" charset="0"/>
                <a:ea typeface="Segoe UI" panose="020B0502040204020203" pitchFamily="34" charset="0"/>
                <a:cs typeface="Segoe UI" panose="020B0502040204020203" pitchFamily="34" charset="0"/>
              </a:rPr>
              <a:t>On-site Games and Interaction Plan:</a:t>
            </a:r>
            <a:r>
              <a:rPr lang="zh-CN" altLang="zh-CN" sz="900" b="1" dirty="0">
                <a:solidFill>
                  <a:schemeClr val="bg1">
                    <a:lumMod val="75000"/>
                  </a:schemeClr>
                </a:solidFill>
                <a:effectLst/>
                <a:latin typeface="Hoefler Text Black" panose="02030602050506020203" pitchFamily="18" charset="0"/>
              </a:rPr>
              <a:t> </a:t>
            </a:r>
            <a:endParaRPr kumimoji="1" lang="zh-CN" altLang="en-US" sz="1800" b="1" dirty="0">
              <a:solidFill>
                <a:schemeClr val="bg1">
                  <a:lumMod val="75000"/>
                </a:schemeClr>
              </a:solidFill>
              <a:latin typeface="Hoefler Text Black" panose="02030602050506020203" pitchFamily="18" charset="0"/>
            </a:endParaRPr>
          </a:p>
        </p:txBody>
      </p:sp>
      <p:sp>
        <p:nvSpPr>
          <p:cNvPr id="4" name="内容占位符 2"/>
          <p:cNvSpPr txBox="1"/>
          <p:nvPr/>
        </p:nvSpPr>
        <p:spPr>
          <a:xfrm>
            <a:off x="1099457" y="3553826"/>
            <a:ext cx="6672943" cy="260287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655">
              <a:lnSpc>
                <a:spcPct val="150000"/>
              </a:lnSpc>
              <a:spcBef>
                <a:spcPts val="600"/>
              </a:spcBef>
              <a:spcAft>
                <a:spcPts val="600"/>
              </a:spcAft>
            </a:pPr>
            <a:r>
              <a:rPr lang="en-US" altLang="zh-CN" sz="1600" b="1" i="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Love on the Fingers </a:t>
            </a:r>
            <a:r>
              <a:rPr lang="en-US" altLang="zh-CN" sz="1600" b="1"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 In the new year, let's toast to continue loving each other.</a:t>
            </a:r>
            <a:br>
              <a:rPr lang="en-US" altLang="zh-CN" sz="1600" b="1" dirty="0">
                <a:solidFill>
                  <a:schemeClr val="bg1">
                    <a:lumMod val="75000"/>
                  </a:schemeClr>
                </a:solidFill>
                <a:latin typeface="Arial" panose="020B0604020202020204" pitchFamily="34" charset="0"/>
                <a:ea typeface="等线" panose="02010600030101010101" pitchFamily="2" charset="-122"/>
                <a:cs typeface="Arial" panose="020B0604020202020204" pitchFamily="34" charset="0"/>
              </a:rPr>
            </a:br>
            <a:r>
              <a:rPr lang="en-US" altLang="zh-CN" sz="1600" dirty="0">
                <a:solidFill>
                  <a:schemeClr val="bg1">
                    <a:lumMod val="75000"/>
                  </a:schemeClr>
                </a:solidFill>
                <a:effectLst/>
                <a:latin typeface="Helvetica Neue" panose="02000503000000020004" pitchFamily="2" charset="0"/>
                <a:ea typeface="Helvetica Neue" panose="02000503000000020004" pitchFamily="2" charset="0"/>
                <a:cs typeface="Helvetica Neue" panose="02000503000000020004" pitchFamily="2" charset="0"/>
              </a:rPr>
              <a:t>Girls' love is often private and hidden. We hope this event can bring women's love "out into the open." Whether in couples or single women, this event allows everyone to see and understand different emotional patterns and stories, chatting, dancing, and drinking together. It is a safe and free space, "our festival."</a:t>
            </a:r>
            <a:endParaRPr lang="zh-CN" altLang="zh-CN" sz="1400" dirty="0">
              <a:solidFill>
                <a:schemeClr val="bg1">
                  <a:lumMod val="75000"/>
                </a:schemeClr>
              </a:solidFill>
              <a:latin typeface="Helvetica Neue" panose="02000503000000020004" pitchFamily="2" charset="0"/>
              <a:ea typeface="Source Han Sans CN Regular" panose="020B0500000000000000" pitchFamily="34" charset="-128"/>
              <a:cs typeface="Helvetica Neue" panose="02000503000000020004" pitchFamily="2" charset="0"/>
            </a:endParaRPr>
          </a:p>
        </p:txBody>
      </p:sp>
      <p:pic>
        <p:nvPicPr>
          <p:cNvPr id="6" name="图片 5"/>
          <p:cNvPicPr>
            <a:picLocks noChangeAspect="1"/>
          </p:cNvPicPr>
          <p:nvPr/>
        </p:nvPicPr>
        <p:blipFill>
          <a:blip r:embed="rId1"/>
          <a:stretch>
            <a:fillRect/>
          </a:stretch>
        </p:blipFill>
        <p:spPr>
          <a:xfrm rot="20961788">
            <a:off x="7819858" y="1478254"/>
            <a:ext cx="4590936" cy="573867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11365</Words>
  <Application>WPS 演示</Application>
  <PresentationFormat>宽屏</PresentationFormat>
  <Paragraphs>273</Paragraphs>
  <Slides>19</Slides>
  <Notes>0</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19</vt:i4>
      </vt:variant>
    </vt:vector>
  </HeadingPairs>
  <TitlesOfParts>
    <vt:vector size="46" baseType="lpstr">
      <vt:lpstr>Arial</vt:lpstr>
      <vt:lpstr>宋体</vt:lpstr>
      <vt:lpstr>Wingdings</vt:lpstr>
      <vt:lpstr>H-BuMing-B</vt:lpstr>
      <vt:lpstr>Yu Gothic UI Semibold</vt:lpstr>
      <vt:lpstr>Times New Roman</vt:lpstr>
      <vt:lpstr>Zapfino</vt:lpstr>
      <vt:lpstr>Source Han Sans CN Normal</vt:lpstr>
      <vt:lpstr>Source Han Sans CN Regular</vt:lpstr>
      <vt:lpstr>微软雅黑 Light</vt:lpstr>
      <vt:lpstr>Helvetica Neue</vt:lpstr>
      <vt:lpstr>Helvetica Neue Medium</vt:lpstr>
      <vt:lpstr>微软雅黑</vt:lpstr>
      <vt:lpstr>Hoefler Text</vt:lpstr>
      <vt:lpstr>Segoe UI</vt:lpstr>
      <vt:lpstr>Calibri</vt:lpstr>
      <vt:lpstr>Hoefler Text Black</vt:lpstr>
      <vt:lpstr>Segoe Print</vt:lpstr>
      <vt:lpstr>等线</vt:lpstr>
      <vt:lpstr>Helvetica Neue Light</vt:lpstr>
      <vt:lpstr>Source Han Sans CN Medium</vt:lpstr>
      <vt:lpstr>PingFang-SC-Regular</vt:lpstr>
      <vt:lpstr>等线 Light</vt:lpstr>
      <vt:lpstr>Mongolian Baiti</vt:lpstr>
      <vt:lpstr>Yu Gothic UI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apple</dc:creator>
  <cp:lastModifiedBy>绿洁</cp:lastModifiedBy>
  <cp:revision>6</cp:revision>
  <dcterms:created xsi:type="dcterms:W3CDTF">2024-12-02T03:53:00Z</dcterms:created>
  <dcterms:modified xsi:type="dcterms:W3CDTF">2024-12-06T06:25:12Z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756204C733B942AAA077059010B708E5_12</vt:lpwstr>
  </property>
  <property fmtid="{D5CDD505-2E9C-101B-9397-08002B2CF9AE}" pid="3" name="KSOProductBuildVer">
    <vt:lpwstr>2052-12.1.0.18912</vt:lpwstr>
  </property>
</Properties>
</file>